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19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6" r:id="rId3"/>
    <p:sldId id="269" r:id="rId4"/>
    <p:sldId id="277" r:id="rId5"/>
    <p:sldId id="272" r:id="rId6"/>
    <p:sldId id="274" r:id="rId7"/>
    <p:sldId id="273" r:id="rId8"/>
    <p:sldId id="271" r:id="rId9"/>
    <p:sldId id="278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5" autoAdjust="0"/>
    <p:restoredTop sz="94095" autoAdjust="0"/>
  </p:normalViewPr>
  <p:slideViewPr>
    <p:cSldViewPr>
      <p:cViewPr varScale="1">
        <p:scale>
          <a:sx n="89" d="100"/>
          <a:sy n="89" d="100"/>
        </p:scale>
        <p:origin x="758" y="7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ODI Success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87.7</c:v>
                </c:pt>
                <c:pt idx="1">
                  <c:v>87.2</c:v>
                </c:pt>
                <c:pt idx="2">
                  <c:v>89.5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80.2</c:v>
                </c:pt>
                <c:pt idx="1">
                  <c:v>81.400000000000006</c:v>
                </c:pt>
                <c:pt idx="2">
                  <c:v>76.5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67569408"/>
        <c:axId val="367576072"/>
      </c:barChart>
      <c:catAx>
        <c:axId val="36756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576072"/>
        <c:crosses val="autoZero"/>
        <c:auto val="1"/>
        <c:lblAlgn val="ctr"/>
        <c:lblOffset val="100"/>
        <c:noMultiLvlLbl val="0"/>
      </c:catAx>
      <c:valAx>
        <c:axId val="367576072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756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ROM Success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69.599999999999994</c:v>
                </c:pt>
                <c:pt idx="1">
                  <c:v>70.7</c:v>
                </c:pt>
                <c:pt idx="2">
                  <c:v>72.3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52.4</c:v>
                </c:pt>
                <c:pt idx="1">
                  <c:v>54.3</c:v>
                </c:pt>
                <c:pt idx="2">
                  <c:v>79.099999999999994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67572936"/>
        <c:axId val="367570584"/>
      </c:barChart>
      <c:catAx>
        <c:axId val="36757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570584"/>
        <c:crosses val="autoZero"/>
        <c:auto val="1"/>
        <c:lblAlgn val="ctr"/>
        <c:lblOffset val="100"/>
        <c:noMultiLvlLbl val="0"/>
      </c:catAx>
      <c:valAx>
        <c:axId val="367570584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7572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No Device SAE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86.1</c:v>
                </c:pt>
                <c:pt idx="1">
                  <c:v>77.2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78.7</c:v>
                </c:pt>
                <c:pt idx="1">
                  <c:v>73.7</c:v>
                </c:pt>
                <c:pt idx="2">
                  <c:v>100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67568624"/>
        <c:axId val="367573328"/>
      </c:barChart>
      <c:catAx>
        <c:axId val="36756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573328"/>
        <c:crosses val="autoZero"/>
        <c:auto val="1"/>
        <c:lblAlgn val="ctr"/>
        <c:lblOffset val="100"/>
        <c:noMultiLvlLbl val="0"/>
      </c:catAx>
      <c:valAx>
        <c:axId val="367573328"/>
        <c:scaling>
          <c:orientation val="minMax"/>
          <c:max val="100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756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Device Success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95.8</c:v>
                </c:pt>
                <c:pt idx="1">
                  <c:v>95.5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96.7</c:v>
                </c:pt>
                <c:pt idx="1">
                  <c:v>95.9</c:v>
                </c:pt>
                <c:pt idx="2">
                  <c:v>100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67569800"/>
        <c:axId val="367573720"/>
      </c:barChart>
      <c:catAx>
        <c:axId val="36756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573720"/>
        <c:crosses val="autoZero"/>
        <c:auto val="1"/>
        <c:lblAlgn val="ctr"/>
        <c:lblOffset val="100"/>
        <c:noMultiLvlLbl val="0"/>
      </c:catAx>
      <c:valAx>
        <c:axId val="367573720"/>
        <c:scaling>
          <c:orientation val="minMax"/>
          <c:max val="100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7569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Complete</a:t>
            </a:r>
            <a:r>
              <a:rPr lang="en-US" baseline="0" dirty="0" smtClean="0"/>
              <a:t> Case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49.7</c:v>
                </c:pt>
                <c:pt idx="1">
                  <c:v>47.4</c:v>
                </c:pt>
                <c:pt idx="2">
                  <c:v>45.9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33.299999999999997</c:v>
                </c:pt>
                <c:pt idx="1">
                  <c:v>32.9</c:v>
                </c:pt>
                <c:pt idx="2">
                  <c:v>31.2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67574896"/>
        <c:axId val="459586360"/>
      </c:barChart>
      <c:catAx>
        <c:axId val="36757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86360"/>
        <c:crosses val="autoZero"/>
        <c:auto val="1"/>
        <c:lblAlgn val="ctr"/>
        <c:lblOffset val="100"/>
        <c:noMultiLvlLbl val="0"/>
      </c:catAx>
      <c:valAx>
        <c:axId val="459586360"/>
        <c:scaling>
          <c:orientation val="minMax"/>
          <c:max val="5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57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Missing=Failure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42.2</c:v>
                </c:pt>
                <c:pt idx="1">
                  <c:v>44.4</c:v>
                </c:pt>
                <c:pt idx="2">
                  <c:v>36.200000000000003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28.2</c:v>
                </c:pt>
                <c:pt idx="1">
                  <c:v>31.6</c:v>
                </c:pt>
                <c:pt idx="2">
                  <c:v>22.2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61786592"/>
        <c:axId val="461783064"/>
      </c:barChart>
      <c:catAx>
        <c:axId val="46178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783064"/>
        <c:crosses val="autoZero"/>
        <c:auto val="1"/>
        <c:lblAlgn val="ctr"/>
        <c:lblOffset val="100"/>
        <c:noMultiLvlLbl val="0"/>
      </c:catAx>
      <c:valAx>
        <c:axId val="461783064"/>
        <c:scaling>
          <c:orientation val="minMax"/>
          <c:max val="5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78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A0FB2B-EFFE-48C9-82C8-6756EDCFD5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25D304-E20E-40E6-B123-4FCE7C81BB3F}">
      <dgm:prSet phldrT="[Text]"/>
      <dgm:spPr/>
      <dgm:t>
        <a:bodyPr/>
        <a:lstStyle/>
        <a:p>
          <a:r>
            <a:rPr lang="en-US" b="1" dirty="0" smtClean="0"/>
            <a:t>Individual Success Scores </a:t>
          </a:r>
          <a:endParaRPr lang="en-US" b="1" dirty="0"/>
        </a:p>
      </dgm:t>
    </dgm:pt>
    <dgm:pt modelId="{998A4EA8-561D-4823-9E60-E9FC07914284}" type="parTrans" cxnId="{9C1F8EB0-BF1B-4AC1-8249-6BFF5E0085E8}">
      <dgm:prSet/>
      <dgm:spPr/>
      <dgm:t>
        <a:bodyPr/>
        <a:lstStyle/>
        <a:p>
          <a:endParaRPr lang="en-US"/>
        </a:p>
      </dgm:t>
    </dgm:pt>
    <dgm:pt modelId="{D024DE26-E9B9-4BC7-A2D2-1D91C43A4E9F}" type="sibTrans" cxnId="{9C1F8EB0-BF1B-4AC1-8249-6BFF5E0085E8}">
      <dgm:prSet/>
      <dgm:spPr/>
      <dgm:t>
        <a:bodyPr/>
        <a:lstStyle/>
        <a:p>
          <a:endParaRPr lang="en-US"/>
        </a:p>
      </dgm:t>
    </dgm:pt>
    <dgm:pt modelId="{720836BB-3C9F-4DDB-92DC-E4312F1A8F5A}">
      <dgm:prSet phldrT="[Text]"/>
      <dgm:spPr/>
      <dgm:t>
        <a:bodyPr/>
        <a:lstStyle/>
        <a:p>
          <a:r>
            <a:rPr lang="en-US" b="1" dirty="0" smtClean="0"/>
            <a:t>ODI Success </a:t>
          </a:r>
          <a:r>
            <a:rPr lang="en-US" dirty="0" smtClean="0"/>
            <a:t>(≥15 </a:t>
          </a:r>
          <a:r>
            <a:rPr lang="en-US" dirty="0" err="1" smtClean="0"/>
            <a:t>pt</a:t>
          </a:r>
          <a:r>
            <a:rPr lang="en-US" dirty="0" smtClean="0"/>
            <a:t> improvement)</a:t>
          </a:r>
          <a:endParaRPr lang="en-US" dirty="0"/>
        </a:p>
      </dgm:t>
    </dgm:pt>
    <dgm:pt modelId="{33CE1182-C678-424F-8FB4-B318BA463A6A}" type="parTrans" cxnId="{A0D611F5-9BD2-4EB8-BD72-4F43D258BAA8}">
      <dgm:prSet/>
      <dgm:spPr/>
      <dgm:t>
        <a:bodyPr/>
        <a:lstStyle/>
        <a:p>
          <a:endParaRPr lang="en-US"/>
        </a:p>
      </dgm:t>
    </dgm:pt>
    <dgm:pt modelId="{136A6859-3D15-4004-A497-28EE32A9B32F}" type="sibTrans" cxnId="{A0D611F5-9BD2-4EB8-BD72-4F43D258BAA8}">
      <dgm:prSet/>
      <dgm:spPr/>
      <dgm:t>
        <a:bodyPr/>
        <a:lstStyle/>
        <a:p>
          <a:endParaRPr lang="en-US"/>
        </a:p>
      </dgm:t>
    </dgm:pt>
    <dgm:pt modelId="{031EA447-9B33-4673-BAA4-BFE343FB6A5C}">
      <dgm:prSet phldrT="[Text]"/>
      <dgm:spPr/>
      <dgm:t>
        <a:bodyPr/>
        <a:lstStyle/>
        <a:p>
          <a:r>
            <a:rPr lang="en-US" b="1" dirty="0" smtClean="0"/>
            <a:t>Overall Success</a:t>
          </a:r>
          <a:endParaRPr lang="en-US" b="1" dirty="0"/>
        </a:p>
      </dgm:t>
    </dgm:pt>
    <dgm:pt modelId="{D3EEFFBE-CF8D-42F1-8C84-6E7D47F0D95F}" type="parTrans" cxnId="{4F99B988-99F9-448C-9856-7CCB1DF4BBE2}">
      <dgm:prSet/>
      <dgm:spPr/>
      <dgm:t>
        <a:bodyPr/>
        <a:lstStyle/>
        <a:p>
          <a:endParaRPr lang="en-US"/>
        </a:p>
      </dgm:t>
    </dgm:pt>
    <dgm:pt modelId="{76F56F74-3F04-4DA5-9EA8-60BC7052ED4C}" type="sibTrans" cxnId="{4F99B988-99F9-448C-9856-7CCB1DF4BBE2}">
      <dgm:prSet/>
      <dgm:spPr/>
      <dgm:t>
        <a:bodyPr/>
        <a:lstStyle/>
        <a:p>
          <a:endParaRPr lang="en-US"/>
        </a:p>
      </dgm:t>
    </dgm:pt>
    <dgm:pt modelId="{FAFC3B83-18CF-4AAB-836A-C0C6446F5522}">
      <dgm:prSet phldrT="[Text]"/>
      <dgm:spPr/>
      <dgm:t>
        <a:bodyPr/>
        <a:lstStyle/>
        <a:p>
          <a:r>
            <a:rPr lang="en-US" dirty="0" smtClean="0"/>
            <a:t>Composite of the above components</a:t>
          </a:r>
          <a:endParaRPr lang="en-US" dirty="0"/>
        </a:p>
      </dgm:t>
    </dgm:pt>
    <dgm:pt modelId="{8309F7F3-34C4-4D14-BFA7-658832F14A65}" type="parTrans" cxnId="{B1449447-1CAB-4BCB-8B4D-1BCD05F774C0}">
      <dgm:prSet/>
      <dgm:spPr/>
      <dgm:t>
        <a:bodyPr/>
        <a:lstStyle/>
        <a:p>
          <a:endParaRPr lang="en-US"/>
        </a:p>
      </dgm:t>
    </dgm:pt>
    <dgm:pt modelId="{FAE672E9-5F85-4310-AB58-A9A9B8D3F8B0}" type="sibTrans" cxnId="{B1449447-1CAB-4BCB-8B4D-1BCD05F774C0}">
      <dgm:prSet/>
      <dgm:spPr/>
      <dgm:t>
        <a:bodyPr/>
        <a:lstStyle/>
        <a:p>
          <a:endParaRPr lang="en-US"/>
        </a:p>
      </dgm:t>
    </dgm:pt>
    <dgm:pt modelId="{87AE149B-1203-4C24-8DAB-533F64A1EF84}">
      <dgm:prSet/>
      <dgm:spPr/>
      <dgm:t>
        <a:bodyPr/>
        <a:lstStyle/>
        <a:p>
          <a:r>
            <a:rPr lang="en-US" b="1" dirty="0" smtClean="0"/>
            <a:t>Neurological Success </a:t>
          </a:r>
          <a:r>
            <a:rPr lang="en-US" dirty="0" smtClean="0"/>
            <a:t>(maintain/improvement)</a:t>
          </a:r>
        </a:p>
      </dgm:t>
    </dgm:pt>
    <dgm:pt modelId="{77AA0E15-AE5B-4CE5-BA94-D93BC31BF608}" type="parTrans" cxnId="{9CE38A54-FC76-4C4D-86CF-515D9E36F4B5}">
      <dgm:prSet/>
      <dgm:spPr/>
      <dgm:t>
        <a:bodyPr/>
        <a:lstStyle/>
        <a:p>
          <a:endParaRPr lang="en-US"/>
        </a:p>
      </dgm:t>
    </dgm:pt>
    <dgm:pt modelId="{64792506-2692-4240-9D48-7047F28DA87C}" type="sibTrans" cxnId="{9CE38A54-FC76-4C4D-86CF-515D9E36F4B5}">
      <dgm:prSet/>
      <dgm:spPr/>
      <dgm:t>
        <a:bodyPr/>
        <a:lstStyle/>
        <a:p>
          <a:endParaRPr lang="en-US"/>
        </a:p>
      </dgm:t>
    </dgm:pt>
    <dgm:pt modelId="{8A538BBF-C220-4615-B0F0-2DBB447AE817}">
      <dgm:prSet/>
      <dgm:spPr/>
      <dgm:t>
        <a:bodyPr/>
        <a:lstStyle/>
        <a:p>
          <a:r>
            <a:rPr lang="en-US" b="1" dirty="0" smtClean="0"/>
            <a:t>ROM Success </a:t>
          </a:r>
          <a:r>
            <a:rPr lang="en-US" dirty="0" smtClean="0"/>
            <a:t>(maintain/improvement)</a:t>
          </a:r>
        </a:p>
      </dgm:t>
    </dgm:pt>
    <dgm:pt modelId="{58B0B53A-D341-49A8-88E8-3688BA6EB846}" type="parTrans" cxnId="{1A40466D-2547-45A4-A4E6-B2496619E1E8}">
      <dgm:prSet/>
      <dgm:spPr/>
      <dgm:t>
        <a:bodyPr/>
        <a:lstStyle/>
        <a:p>
          <a:endParaRPr lang="en-US"/>
        </a:p>
      </dgm:t>
    </dgm:pt>
    <dgm:pt modelId="{93440369-71A9-40E9-87BE-E3CDBB47D75E}" type="sibTrans" cxnId="{1A40466D-2547-45A4-A4E6-B2496619E1E8}">
      <dgm:prSet/>
      <dgm:spPr/>
      <dgm:t>
        <a:bodyPr/>
        <a:lstStyle/>
        <a:p>
          <a:endParaRPr lang="en-US"/>
        </a:p>
      </dgm:t>
    </dgm:pt>
    <dgm:pt modelId="{EEC682FC-590A-480D-9B6A-67F105CEC838}">
      <dgm:prSet/>
      <dgm:spPr/>
      <dgm:t>
        <a:bodyPr/>
        <a:lstStyle/>
        <a:p>
          <a:r>
            <a:rPr lang="en-US" b="1" dirty="0" smtClean="0"/>
            <a:t>Device Success</a:t>
          </a:r>
          <a:r>
            <a:rPr lang="en-US" dirty="0" smtClean="0"/>
            <a:t> (freedom from SSIs)</a:t>
          </a:r>
        </a:p>
      </dgm:t>
    </dgm:pt>
    <dgm:pt modelId="{90D9A178-C2B3-48D8-B6B1-9DA242B059E3}" type="parTrans" cxnId="{2C1EED94-D827-45ED-93E4-DAA19D39E22B}">
      <dgm:prSet/>
      <dgm:spPr/>
      <dgm:t>
        <a:bodyPr/>
        <a:lstStyle/>
        <a:p>
          <a:endParaRPr lang="en-US"/>
        </a:p>
      </dgm:t>
    </dgm:pt>
    <dgm:pt modelId="{5B8B4E35-6D76-4F9C-A072-0ECC7F6C7E77}" type="sibTrans" cxnId="{2C1EED94-D827-45ED-93E4-DAA19D39E22B}">
      <dgm:prSet/>
      <dgm:spPr/>
      <dgm:t>
        <a:bodyPr/>
        <a:lstStyle/>
        <a:p>
          <a:endParaRPr lang="en-US"/>
        </a:p>
      </dgm:t>
    </dgm:pt>
    <dgm:pt modelId="{1B2A4F47-156E-4BE7-A507-C2153E7F2FD5}">
      <dgm:prSet/>
      <dgm:spPr/>
      <dgm:t>
        <a:bodyPr/>
        <a:lstStyle/>
        <a:p>
          <a:r>
            <a:rPr lang="en-US" b="1" dirty="0" smtClean="0"/>
            <a:t>Freedom from Device SAEs</a:t>
          </a:r>
        </a:p>
      </dgm:t>
    </dgm:pt>
    <dgm:pt modelId="{7CE4BF07-A5FD-4B67-A97A-ED187561D333}" type="parTrans" cxnId="{6E476E8B-4F93-4BF7-B842-E0757B5201AA}">
      <dgm:prSet/>
      <dgm:spPr/>
      <dgm:t>
        <a:bodyPr/>
        <a:lstStyle/>
        <a:p>
          <a:endParaRPr lang="en-US"/>
        </a:p>
      </dgm:t>
    </dgm:pt>
    <dgm:pt modelId="{79BC039B-4EC9-4903-BD07-3EABF5C23665}" type="sibTrans" cxnId="{6E476E8B-4F93-4BF7-B842-E0757B5201AA}">
      <dgm:prSet/>
      <dgm:spPr/>
      <dgm:t>
        <a:bodyPr/>
        <a:lstStyle/>
        <a:p>
          <a:endParaRPr lang="en-US"/>
        </a:p>
      </dgm:t>
    </dgm:pt>
    <dgm:pt modelId="{702B75DC-8839-4F00-8E96-C37CDB28CABE}">
      <dgm:prSet phldrT="[Text]"/>
      <dgm:spPr/>
      <dgm:t>
        <a:bodyPr/>
        <a:lstStyle/>
        <a:p>
          <a:r>
            <a:rPr lang="en-US" b="1" dirty="0" smtClean="0"/>
            <a:t>Baseline Demographics</a:t>
          </a:r>
          <a:endParaRPr lang="en-US" b="1" dirty="0"/>
        </a:p>
      </dgm:t>
    </dgm:pt>
    <dgm:pt modelId="{92218EAC-69F5-47F9-B35A-29F0301CC392}" type="parTrans" cxnId="{A2B552AF-B009-44C7-B3B2-E86185D65435}">
      <dgm:prSet/>
      <dgm:spPr/>
      <dgm:t>
        <a:bodyPr/>
        <a:lstStyle/>
        <a:p>
          <a:endParaRPr lang="en-US"/>
        </a:p>
      </dgm:t>
    </dgm:pt>
    <dgm:pt modelId="{C72953F1-BCFA-4DA5-B0EE-4EDC0CBF97A4}" type="sibTrans" cxnId="{A2B552AF-B009-44C7-B3B2-E86185D65435}">
      <dgm:prSet/>
      <dgm:spPr/>
      <dgm:t>
        <a:bodyPr/>
        <a:lstStyle/>
        <a:p>
          <a:endParaRPr lang="en-US"/>
        </a:p>
      </dgm:t>
    </dgm:pt>
    <dgm:pt modelId="{3D0ED721-096D-4DA7-9D96-F6B2DD7CEBA0}">
      <dgm:prSet phldrT="[Text]"/>
      <dgm:spPr/>
      <dgm:t>
        <a:bodyPr/>
        <a:lstStyle/>
        <a:p>
          <a:r>
            <a:rPr lang="en-US" b="1" dirty="0" smtClean="0"/>
            <a:t>Imputation Methods</a:t>
          </a:r>
          <a:endParaRPr lang="en-US" b="1" dirty="0"/>
        </a:p>
      </dgm:t>
    </dgm:pt>
    <dgm:pt modelId="{643CB68C-034D-47C3-B68B-CB8C34A046E3}" type="parTrans" cxnId="{915FCB22-B07D-4431-A08E-236316768840}">
      <dgm:prSet/>
      <dgm:spPr/>
      <dgm:t>
        <a:bodyPr/>
        <a:lstStyle/>
        <a:p>
          <a:endParaRPr lang="en-US"/>
        </a:p>
      </dgm:t>
    </dgm:pt>
    <dgm:pt modelId="{56FE388B-59FB-4589-8D6D-EFF3DAA64FD6}" type="sibTrans" cxnId="{915FCB22-B07D-4431-A08E-236316768840}">
      <dgm:prSet/>
      <dgm:spPr/>
      <dgm:t>
        <a:bodyPr/>
        <a:lstStyle/>
        <a:p>
          <a:endParaRPr lang="en-US"/>
        </a:p>
      </dgm:t>
    </dgm:pt>
    <dgm:pt modelId="{4681E08B-7DD5-4ED4-A224-A2304D639C4B}">
      <dgm:prSet phldrT="[Text]"/>
      <dgm:spPr/>
      <dgm:t>
        <a:bodyPr/>
        <a:lstStyle/>
        <a:p>
          <a:r>
            <a:rPr lang="en-US" dirty="0" smtClean="0"/>
            <a:t>Complete Case</a:t>
          </a:r>
          <a:endParaRPr lang="en-US" dirty="0"/>
        </a:p>
      </dgm:t>
    </dgm:pt>
    <dgm:pt modelId="{7AB38C12-9403-4AE5-ADD8-36B8C208345D}" type="parTrans" cxnId="{75C032C1-C8DA-4B52-AC6C-E860210ACC92}">
      <dgm:prSet/>
      <dgm:spPr/>
      <dgm:t>
        <a:bodyPr/>
        <a:lstStyle/>
        <a:p>
          <a:endParaRPr lang="en-US"/>
        </a:p>
      </dgm:t>
    </dgm:pt>
    <dgm:pt modelId="{02E338C3-6923-482A-9C45-6DBAB7B558B6}" type="sibTrans" cxnId="{75C032C1-C8DA-4B52-AC6C-E860210ACC92}">
      <dgm:prSet/>
      <dgm:spPr/>
      <dgm:t>
        <a:bodyPr/>
        <a:lstStyle/>
        <a:p>
          <a:endParaRPr lang="en-US"/>
        </a:p>
      </dgm:t>
    </dgm:pt>
    <dgm:pt modelId="{5D09FCAF-2623-4572-8774-EB51DB5851B2}">
      <dgm:prSet phldrT="[Text]"/>
      <dgm:spPr/>
      <dgm:t>
        <a:bodyPr/>
        <a:lstStyle/>
        <a:p>
          <a:r>
            <a:rPr lang="en-US" dirty="0" smtClean="0"/>
            <a:t>Missing=Failure</a:t>
          </a:r>
          <a:endParaRPr lang="en-US" dirty="0"/>
        </a:p>
      </dgm:t>
    </dgm:pt>
    <dgm:pt modelId="{060873AD-3DC0-4926-AF60-BFF937268061}" type="parTrans" cxnId="{F34F8D18-57A1-4B53-800B-46C4B90E8C6B}">
      <dgm:prSet/>
      <dgm:spPr/>
      <dgm:t>
        <a:bodyPr/>
        <a:lstStyle/>
        <a:p>
          <a:endParaRPr lang="en-US"/>
        </a:p>
      </dgm:t>
    </dgm:pt>
    <dgm:pt modelId="{294B7EB1-22FF-4BE1-BE62-FF60BF1C39AA}" type="sibTrans" cxnId="{F34F8D18-57A1-4B53-800B-46C4B90E8C6B}">
      <dgm:prSet/>
      <dgm:spPr/>
      <dgm:t>
        <a:bodyPr/>
        <a:lstStyle/>
        <a:p>
          <a:endParaRPr lang="en-US"/>
        </a:p>
      </dgm:t>
    </dgm:pt>
    <dgm:pt modelId="{613904AB-7107-46BA-B735-3EC142BE9B16}" type="pres">
      <dgm:prSet presAssocID="{ADA0FB2B-EFFE-48C9-82C8-6756EDCFD5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5A0B95-520D-431A-8E68-A3E83B533D69}" type="pres">
      <dgm:prSet presAssocID="{702B75DC-8839-4F00-8E96-C37CDB28CAB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04FE6-DECC-44E8-AB57-3500B61F9242}" type="pres">
      <dgm:prSet presAssocID="{C72953F1-BCFA-4DA5-B0EE-4EDC0CBF97A4}" presName="spacer" presStyleCnt="0"/>
      <dgm:spPr/>
    </dgm:pt>
    <dgm:pt modelId="{7723F884-6C3C-44EF-AB27-2C001EC23020}" type="pres">
      <dgm:prSet presAssocID="{9125D304-E20E-40E6-B123-4FCE7C81BB3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8881EC-1ADF-4224-B3A9-515E6A60E4B6}" type="pres">
      <dgm:prSet presAssocID="{9125D304-E20E-40E6-B123-4FCE7C81BB3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C92D4-0FB1-4DF4-932D-8074448CC04F}" type="pres">
      <dgm:prSet presAssocID="{031EA447-9B33-4673-BAA4-BFE343FB6A5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B39A4-5FF3-42A8-8524-96030073F144}" type="pres">
      <dgm:prSet presAssocID="{031EA447-9B33-4673-BAA4-BFE343FB6A5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31C2E-5004-4873-A451-5010EEAADF7F}" type="pres">
      <dgm:prSet presAssocID="{3D0ED721-096D-4DA7-9D96-F6B2DD7CEBA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8C91C-E9BF-4FAA-A9FB-2A0885494378}" type="pres">
      <dgm:prSet presAssocID="{3D0ED721-096D-4DA7-9D96-F6B2DD7CEBA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D611F5-9BD2-4EB8-BD72-4F43D258BAA8}" srcId="{9125D304-E20E-40E6-B123-4FCE7C81BB3F}" destId="{720836BB-3C9F-4DDB-92DC-E4312F1A8F5A}" srcOrd="0" destOrd="0" parTransId="{33CE1182-C678-424F-8FB4-B318BA463A6A}" sibTransId="{136A6859-3D15-4004-A497-28EE32A9B32F}"/>
    <dgm:cxn modelId="{5FF080FB-793A-4771-82AD-1B2CCBDB768B}" type="presOf" srcId="{FAFC3B83-18CF-4AAB-836A-C0C6446F5522}" destId="{0C6B39A4-5FF3-42A8-8524-96030073F144}" srcOrd="0" destOrd="0" presId="urn:microsoft.com/office/officeart/2005/8/layout/vList2"/>
    <dgm:cxn modelId="{7A11F9EE-C763-4CA9-A72C-CDE0DC178F30}" type="presOf" srcId="{5D09FCAF-2623-4572-8774-EB51DB5851B2}" destId="{A698C91C-E9BF-4FAA-A9FB-2A0885494378}" srcOrd="0" destOrd="1" presId="urn:microsoft.com/office/officeart/2005/8/layout/vList2"/>
    <dgm:cxn modelId="{2C1EED94-D827-45ED-93E4-DAA19D39E22B}" srcId="{9125D304-E20E-40E6-B123-4FCE7C81BB3F}" destId="{EEC682FC-590A-480D-9B6A-67F105CEC838}" srcOrd="3" destOrd="0" parTransId="{90D9A178-C2B3-48D8-B6B1-9DA242B059E3}" sibTransId="{5B8B4E35-6D76-4F9C-A072-0ECC7F6C7E77}"/>
    <dgm:cxn modelId="{03BEA822-9A49-4A22-8EEF-1A432E340291}" type="presOf" srcId="{4681E08B-7DD5-4ED4-A224-A2304D639C4B}" destId="{A698C91C-E9BF-4FAA-A9FB-2A0885494378}" srcOrd="0" destOrd="0" presId="urn:microsoft.com/office/officeart/2005/8/layout/vList2"/>
    <dgm:cxn modelId="{1DACBEBC-FB21-46B3-B778-54F23A822006}" type="presOf" srcId="{87AE149B-1203-4C24-8DAB-533F64A1EF84}" destId="{5B8881EC-1ADF-4224-B3A9-515E6A60E4B6}" srcOrd="0" destOrd="1" presId="urn:microsoft.com/office/officeart/2005/8/layout/vList2"/>
    <dgm:cxn modelId="{75C032C1-C8DA-4B52-AC6C-E860210ACC92}" srcId="{3D0ED721-096D-4DA7-9D96-F6B2DD7CEBA0}" destId="{4681E08B-7DD5-4ED4-A224-A2304D639C4B}" srcOrd="0" destOrd="0" parTransId="{7AB38C12-9403-4AE5-ADD8-36B8C208345D}" sibTransId="{02E338C3-6923-482A-9C45-6DBAB7B558B6}"/>
    <dgm:cxn modelId="{E06E15C9-410D-48CF-800B-B5F1A15FA131}" type="presOf" srcId="{ADA0FB2B-EFFE-48C9-82C8-6756EDCFD5F3}" destId="{613904AB-7107-46BA-B735-3EC142BE9B16}" srcOrd="0" destOrd="0" presId="urn:microsoft.com/office/officeart/2005/8/layout/vList2"/>
    <dgm:cxn modelId="{68FC9958-38F5-44EE-BB8A-51400C979B12}" type="presOf" srcId="{3D0ED721-096D-4DA7-9D96-F6B2DD7CEBA0}" destId="{CE031C2E-5004-4873-A451-5010EEAADF7F}" srcOrd="0" destOrd="0" presId="urn:microsoft.com/office/officeart/2005/8/layout/vList2"/>
    <dgm:cxn modelId="{9CE38A54-FC76-4C4D-86CF-515D9E36F4B5}" srcId="{9125D304-E20E-40E6-B123-4FCE7C81BB3F}" destId="{87AE149B-1203-4C24-8DAB-533F64A1EF84}" srcOrd="1" destOrd="0" parTransId="{77AA0E15-AE5B-4CE5-BA94-D93BC31BF608}" sibTransId="{64792506-2692-4240-9D48-7047F28DA87C}"/>
    <dgm:cxn modelId="{4F99B988-99F9-448C-9856-7CCB1DF4BBE2}" srcId="{ADA0FB2B-EFFE-48C9-82C8-6756EDCFD5F3}" destId="{031EA447-9B33-4673-BAA4-BFE343FB6A5C}" srcOrd="2" destOrd="0" parTransId="{D3EEFFBE-CF8D-42F1-8C84-6E7D47F0D95F}" sibTransId="{76F56F74-3F04-4DA5-9EA8-60BC7052ED4C}"/>
    <dgm:cxn modelId="{1A40466D-2547-45A4-A4E6-B2496619E1E8}" srcId="{9125D304-E20E-40E6-B123-4FCE7C81BB3F}" destId="{8A538BBF-C220-4615-B0F0-2DBB447AE817}" srcOrd="2" destOrd="0" parTransId="{58B0B53A-D341-49A8-88E8-3688BA6EB846}" sibTransId="{93440369-71A9-40E9-87BE-E3CDBB47D75E}"/>
    <dgm:cxn modelId="{B5B25FD9-28AE-499A-8D1E-F5EEFC94390F}" type="presOf" srcId="{702B75DC-8839-4F00-8E96-C37CDB28CABE}" destId="{A45A0B95-520D-431A-8E68-A3E83B533D69}" srcOrd="0" destOrd="0" presId="urn:microsoft.com/office/officeart/2005/8/layout/vList2"/>
    <dgm:cxn modelId="{6E476E8B-4F93-4BF7-B842-E0757B5201AA}" srcId="{9125D304-E20E-40E6-B123-4FCE7C81BB3F}" destId="{1B2A4F47-156E-4BE7-A507-C2153E7F2FD5}" srcOrd="4" destOrd="0" parTransId="{7CE4BF07-A5FD-4B67-A97A-ED187561D333}" sibTransId="{79BC039B-4EC9-4903-BD07-3EABF5C23665}"/>
    <dgm:cxn modelId="{76664938-937D-4C99-810E-DD7FD1016577}" type="presOf" srcId="{8A538BBF-C220-4615-B0F0-2DBB447AE817}" destId="{5B8881EC-1ADF-4224-B3A9-515E6A60E4B6}" srcOrd="0" destOrd="2" presId="urn:microsoft.com/office/officeart/2005/8/layout/vList2"/>
    <dgm:cxn modelId="{01878974-02E9-4692-86E6-2E5813E2B8CD}" type="presOf" srcId="{031EA447-9B33-4673-BAA4-BFE343FB6A5C}" destId="{11EC92D4-0FB1-4DF4-932D-8074448CC04F}" srcOrd="0" destOrd="0" presId="urn:microsoft.com/office/officeart/2005/8/layout/vList2"/>
    <dgm:cxn modelId="{E2EB2A38-B1DA-43FD-84A6-B4F6BBC458E9}" type="presOf" srcId="{1B2A4F47-156E-4BE7-A507-C2153E7F2FD5}" destId="{5B8881EC-1ADF-4224-B3A9-515E6A60E4B6}" srcOrd="0" destOrd="4" presId="urn:microsoft.com/office/officeart/2005/8/layout/vList2"/>
    <dgm:cxn modelId="{40F7E11D-D603-4615-BABB-AE29FC8272A5}" type="presOf" srcId="{720836BB-3C9F-4DDB-92DC-E4312F1A8F5A}" destId="{5B8881EC-1ADF-4224-B3A9-515E6A60E4B6}" srcOrd="0" destOrd="0" presId="urn:microsoft.com/office/officeart/2005/8/layout/vList2"/>
    <dgm:cxn modelId="{B1449447-1CAB-4BCB-8B4D-1BCD05F774C0}" srcId="{031EA447-9B33-4673-BAA4-BFE343FB6A5C}" destId="{FAFC3B83-18CF-4AAB-836A-C0C6446F5522}" srcOrd="0" destOrd="0" parTransId="{8309F7F3-34C4-4D14-BFA7-658832F14A65}" sibTransId="{FAE672E9-5F85-4310-AB58-A9A9B8D3F8B0}"/>
    <dgm:cxn modelId="{A2B552AF-B009-44C7-B3B2-E86185D65435}" srcId="{ADA0FB2B-EFFE-48C9-82C8-6756EDCFD5F3}" destId="{702B75DC-8839-4F00-8E96-C37CDB28CABE}" srcOrd="0" destOrd="0" parTransId="{92218EAC-69F5-47F9-B35A-29F0301CC392}" sibTransId="{C72953F1-BCFA-4DA5-B0EE-4EDC0CBF97A4}"/>
    <dgm:cxn modelId="{F34F8D18-57A1-4B53-800B-46C4B90E8C6B}" srcId="{3D0ED721-096D-4DA7-9D96-F6B2DD7CEBA0}" destId="{5D09FCAF-2623-4572-8774-EB51DB5851B2}" srcOrd="1" destOrd="0" parTransId="{060873AD-3DC0-4926-AF60-BFF937268061}" sibTransId="{294B7EB1-22FF-4BE1-BE62-FF60BF1C39AA}"/>
    <dgm:cxn modelId="{9C1F8EB0-BF1B-4AC1-8249-6BFF5E0085E8}" srcId="{ADA0FB2B-EFFE-48C9-82C8-6756EDCFD5F3}" destId="{9125D304-E20E-40E6-B123-4FCE7C81BB3F}" srcOrd="1" destOrd="0" parTransId="{998A4EA8-561D-4823-9E60-E9FC07914284}" sibTransId="{D024DE26-E9B9-4BC7-A2D2-1D91C43A4E9F}"/>
    <dgm:cxn modelId="{F6838D43-B5F1-4078-8022-CF51A6607668}" type="presOf" srcId="{9125D304-E20E-40E6-B123-4FCE7C81BB3F}" destId="{7723F884-6C3C-44EF-AB27-2C001EC23020}" srcOrd="0" destOrd="0" presId="urn:microsoft.com/office/officeart/2005/8/layout/vList2"/>
    <dgm:cxn modelId="{915FCB22-B07D-4431-A08E-236316768840}" srcId="{ADA0FB2B-EFFE-48C9-82C8-6756EDCFD5F3}" destId="{3D0ED721-096D-4DA7-9D96-F6B2DD7CEBA0}" srcOrd="3" destOrd="0" parTransId="{643CB68C-034D-47C3-B68B-CB8C34A046E3}" sibTransId="{56FE388B-59FB-4589-8D6D-EFF3DAA64FD6}"/>
    <dgm:cxn modelId="{1BB6C26F-52AE-4FB2-8C38-7F072A8BBFB3}" type="presOf" srcId="{EEC682FC-590A-480D-9B6A-67F105CEC838}" destId="{5B8881EC-1ADF-4224-B3A9-515E6A60E4B6}" srcOrd="0" destOrd="3" presId="urn:microsoft.com/office/officeart/2005/8/layout/vList2"/>
    <dgm:cxn modelId="{37A009C6-9B6C-4EDE-86D7-4481ED40D41B}" type="presParOf" srcId="{613904AB-7107-46BA-B735-3EC142BE9B16}" destId="{A45A0B95-520D-431A-8E68-A3E83B533D69}" srcOrd="0" destOrd="0" presId="urn:microsoft.com/office/officeart/2005/8/layout/vList2"/>
    <dgm:cxn modelId="{57868D93-6EA3-46E0-AAA7-67E7FA07DF24}" type="presParOf" srcId="{613904AB-7107-46BA-B735-3EC142BE9B16}" destId="{E1204FE6-DECC-44E8-AB57-3500B61F9242}" srcOrd="1" destOrd="0" presId="urn:microsoft.com/office/officeart/2005/8/layout/vList2"/>
    <dgm:cxn modelId="{9DA511AA-962F-4642-AC3D-BEC47E9E210E}" type="presParOf" srcId="{613904AB-7107-46BA-B735-3EC142BE9B16}" destId="{7723F884-6C3C-44EF-AB27-2C001EC23020}" srcOrd="2" destOrd="0" presId="urn:microsoft.com/office/officeart/2005/8/layout/vList2"/>
    <dgm:cxn modelId="{A97AEAA2-524B-4A12-AD91-1C9DFF20D951}" type="presParOf" srcId="{613904AB-7107-46BA-B735-3EC142BE9B16}" destId="{5B8881EC-1ADF-4224-B3A9-515E6A60E4B6}" srcOrd="3" destOrd="0" presId="urn:microsoft.com/office/officeart/2005/8/layout/vList2"/>
    <dgm:cxn modelId="{7EA17911-E61D-4235-9933-DD048A4E336C}" type="presParOf" srcId="{613904AB-7107-46BA-B735-3EC142BE9B16}" destId="{11EC92D4-0FB1-4DF4-932D-8074448CC04F}" srcOrd="4" destOrd="0" presId="urn:microsoft.com/office/officeart/2005/8/layout/vList2"/>
    <dgm:cxn modelId="{3AE8C475-333B-47F9-A91D-D44133AEF723}" type="presParOf" srcId="{613904AB-7107-46BA-B735-3EC142BE9B16}" destId="{0C6B39A4-5FF3-42A8-8524-96030073F144}" srcOrd="5" destOrd="0" presId="urn:microsoft.com/office/officeart/2005/8/layout/vList2"/>
    <dgm:cxn modelId="{B91BA727-8C96-4CE7-8686-45711288C20D}" type="presParOf" srcId="{613904AB-7107-46BA-B735-3EC142BE9B16}" destId="{CE031C2E-5004-4873-A451-5010EEAADF7F}" srcOrd="6" destOrd="0" presId="urn:microsoft.com/office/officeart/2005/8/layout/vList2"/>
    <dgm:cxn modelId="{0AEC7DB0-53E8-44CC-89B3-10ED15D79AB8}" type="presParOf" srcId="{613904AB-7107-46BA-B735-3EC142BE9B16}" destId="{A698C91C-E9BF-4FAA-A9FB-2A088549437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3/16/2020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3/16/2020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6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most common method and the easiest to apply is the use of only those cases with complete information. Researchers either consciously or by default in a statistical analysis drop informants who do not have complete data on the variables of interest. As an alternative to complete-case analysis, researchers may</a:t>
            </a:r>
            <a:r>
              <a:rPr lang="en-US" baseline="0" dirty="0" smtClean="0"/>
              <a:t> </a:t>
            </a:r>
            <a:r>
              <a:rPr lang="en-US" dirty="0" smtClean="0"/>
              <a:t>in a plausible value for the missing observations,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99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Demographics and medical history of the patient pool remaining at 7 years and those LTFU were the same as the index population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7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C: data</a:t>
            </a:r>
            <a:r>
              <a:rPr lang="en-US" baseline="0" dirty="0" smtClean="0"/>
              <a:t> suggests that these patients, in both groups, may have been LTFU because they did not feel the need to since their symptoms had improved</a:t>
            </a:r>
          </a:p>
          <a:p>
            <a:r>
              <a:rPr lang="en-US" baseline="0" dirty="0" smtClean="0"/>
              <a:t>Outcomes true for both complete case and missing=failure</a:t>
            </a:r>
          </a:p>
          <a:p>
            <a:r>
              <a:rPr lang="en-US" baseline="0" dirty="0" smtClean="0"/>
              <a:t>The plots shown here are for complete case</a:t>
            </a:r>
          </a:p>
          <a:p>
            <a:r>
              <a:rPr lang="en-US" baseline="0" dirty="0" smtClean="0"/>
              <a:t>Not shown is neurological success (similar outcomes between </a:t>
            </a:r>
            <a:r>
              <a:rPr lang="en-US" baseline="0" dirty="0" err="1" smtClean="0"/>
              <a:t>activL</a:t>
            </a:r>
            <a:r>
              <a:rPr lang="en-US" baseline="0" dirty="0" smtClean="0"/>
              <a:t> and control groups)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87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lose significance</a:t>
            </a:r>
            <a:r>
              <a:rPr lang="en-US" baseline="0" dirty="0" smtClean="0"/>
              <a:t> due to fewer patient numbers; LTFU may mask the true therapeutic effect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03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38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8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76B7-5811-4114-8A95-998148FFD529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7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077A-EF7A-41AA-8976-110EB7416C60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0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12B-6681-4BDF-AE10-F59636249FF3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3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8E22-D0BA-4CB4-9C32-B27533199514}" type="datetime1">
              <a:rPr lang="en-US" smtClean="0"/>
              <a:t>3/16/2020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80A9-7A83-412D-A8AC-5AF60A8AA507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8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DF0-FDDF-4143-9D8C-6AF41892E174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4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3F9-4677-4C31-8407-7919061A580B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3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9A6-3450-434F-A872-BEE63F7EB093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B1C-FA00-4171-BA31-4C5E719472F3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2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8610-5B57-4C6B-BF9F-F5397A1F60B8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6" name="Rectangle 5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47879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F3DD-8B6D-46AA-BCA9-242D4EF63DDF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2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1AE9-3D4A-4A08-B03D-DC6D2ADF5464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8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67D0-0200-42BE-A0B2-78C70FBBB312}" type="datetime1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7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0" r:id="rId1"/>
    <p:sldLayoutId id="2147484621" r:id="rId2"/>
    <p:sldLayoutId id="2147484622" r:id="rId3"/>
    <p:sldLayoutId id="2147484623" r:id="rId4"/>
    <p:sldLayoutId id="2147484624" r:id="rId5"/>
    <p:sldLayoutId id="2147484625" r:id="rId6"/>
    <p:sldLayoutId id="2147484626" r:id="rId7"/>
    <p:sldLayoutId id="2147484627" r:id="rId8"/>
    <p:sldLayoutId id="2147484628" r:id="rId9"/>
    <p:sldLayoutId id="2147484629" r:id="rId10"/>
    <p:sldLayoutId id="2147484630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588" y="1143000"/>
            <a:ext cx="12188824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8831" y="1154104"/>
            <a:ext cx="10055781" cy="2021441"/>
          </a:xfrm>
        </p:spPr>
        <p:txBody>
          <a:bodyPr anchor="t">
            <a:no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Impact of Subject Retention on Clinical Outcomes Following Lumbar Total Disc Replacement:</a:t>
            </a:r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endParaRPr lang="en-US" sz="4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48831" y="4800600"/>
            <a:ext cx="10055781" cy="1143000"/>
          </a:xfrm>
        </p:spPr>
        <p:txBody>
          <a:bodyPr/>
          <a:lstStyle/>
          <a:p>
            <a:pPr algn="l"/>
            <a:r>
              <a:rPr lang="en-US" b="1" dirty="0" smtClean="0"/>
              <a:t>Glenn Buttermann, MD | Andrea Vovk, PhD 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43998B22-27B3-4413-91A7-C86FA73A8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212" y="4572000"/>
            <a:ext cx="2456834" cy="2078861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16" y="4639928"/>
            <a:ext cx="2368296" cy="202418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588" y="1007756"/>
            <a:ext cx="12188824" cy="1352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588" y="3177990"/>
            <a:ext cx="12188824" cy="1352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48830" y="3381162"/>
            <a:ext cx="10055781" cy="15451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  <a:t>A Retrospective Analysis of a Randomized, </a:t>
            </a:r>
            <a:b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  <a:t>Multi-Center Clinical Trial</a:t>
            </a:r>
            <a:endParaRPr lang="en-US" sz="4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88824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67102"/>
            <a:ext cx="8001000" cy="100879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Disclosures</a:t>
            </a:r>
            <a:endParaRPr lang="en-US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014" y="1447799"/>
            <a:ext cx="11950811" cy="3877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/>
              <a:t>Glenn R. </a:t>
            </a:r>
            <a:r>
              <a:rPr lang="en-US" sz="3500" b="1" dirty="0" err="1" smtClean="0"/>
              <a:t>Buttermann</a:t>
            </a:r>
            <a:r>
              <a:rPr lang="en-US" sz="3500" b="1" dirty="0"/>
              <a:t>,</a:t>
            </a:r>
            <a:r>
              <a:rPr lang="en-US" sz="3500" b="1" dirty="0" smtClean="0"/>
              <a:t> MD:</a:t>
            </a:r>
            <a:endParaRPr lang="en-US" sz="2600" b="1" i="1" dirty="0" smtClean="0"/>
          </a:p>
          <a:p>
            <a:pPr marL="0" indent="0">
              <a:buNone/>
            </a:pPr>
            <a:r>
              <a:rPr lang="en-US" dirty="0" smtClean="0"/>
              <a:t>Consultant (</a:t>
            </a:r>
            <a:r>
              <a:rPr lang="en-US" dirty="0" err="1" smtClean="0"/>
              <a:t>Dio</a:t>
            </a:r>
            <a:r>
              <a:rPr lang="en-US" dirty="0" smtClean="0"/>
              <a:t> Medical)</a:t>
            </a:r>
          </a:p>
          <a:p>
            <a:pPr marL="0" indent="0">
              <a:buNone/>
            </a:pPr>
            <a:r>
              <a:rPr lang="en-US" dirty="0" smtClean="0"/>
              <a:t>Licensing Agreement (FG </a:t>
            </a:r>
            <a:r>
              <a:rPr lang="en-US" dirty="0" err="1" smtClean="0"/>
              <a:t>Solco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3500" b="1" dirty="0" smtClean="0"/>
              <a:t>Andrea Vovk, PhD:</a:t>
            </a:r>
          </a:p>
          <a:p>
            <a:pPr marL="0" indent="0">
              <a:buNone/>
            </a:pPr>
            <a:r>
              <a:rPr lang="en-US" dirty="0" err="1" smtClean="0"/>
              <a:t>Aesculap</a:t>
            </a:r>
            <a:r>
              <a:rPr lang="en-US" dirty="0" smtClean="0"/>
              <a:t> Inc. (Medical Scientific Affairs)</a:t>
            </a:r>
          </a:p>
        </p:txBody>
      </p:sp>
      <p:sp>
        <p:nvSpPr>
          <p:cNvPr id="9" name="Rectangle 8"/>
          <p:cNvSpPr/>
          <p:nvPr/>
        </p:nvSpPr>
        <p:spPr>
          <a:xfrm>
            <a:off x="-11748" y="6705600"/>
            <a:ext cx="12188824" cy="152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588" y="1007756"/>
            <a:ext cx="12188824" cy="1352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xmlns:lc="http://schemas.openxmlformats.org/drawingml/2006/lockedCanvas" id="{43998B22-27B3-4413-91A7-C86FA73A8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2" y="5392615"/>
            <a:ext cx="1371600" cy="116058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01785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88824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67102"/>
            <a:ext cx="8001000" cy="100879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Background</a:t>
            </a:r>
            <a:endParaRPr lang="en-US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1" y="3564244"/>
            <a:ext cx="11950811" cy="30651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Previously we reported 2 year outcomes from a multi-center RCT</a:t>
            </a:r>
            <a:endParaRPr lang="en-US" sz="2000" i="1" dirty="0" smtClean="0"/>
          </a:p>
          <a:p>
            <a:endParaRPr lang="en-US" sz="800" dirty="0" smtClean="0"/>
          </a:p>
          <a:p>
            <a:r>
              <a:rPr lang="en-US" dirty="0" smtClean="0"/>
              <a:t>At </a:t>
            </a:r>
            <a:r>
              <a:rPr lang="en-US" u="sng" dirty="0" smtClean="0"/>
              <a:t>2 years</a:t>
            </a:r>
            <a:r>
              <a:rPr lang="en-US" dirty="0" smtClean="0"/>
              <a:t>, </a:t>
            </a:r>
            <a:r>
              <a:rPr lang="en-US" b="1" dirty="0"/>
              <a:t>6</a:t>
            </a:r>
            <a:r>
              <a:rPr lang="en-US" b="1" dirty="0" smtClean="0"/>
              <a:t>%</a:t>
            </a:r>
            <a:r>
              <a:rPr lang="en-US" dirty="0" smtClean="0"/>
              <a:t> of patients were lost to follow up (LTFU)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Several imputation methods were used to account for missing data</a:t>
            </a:r>
          </a:p>
          <a:p>
            <a:endParaRPr lang="en-US" sz="800" dirty="0" smtClean="0"/>
          </a:p>
          <a:p>
            <a:r>
              <a:rPr lang="en-US" dirty="0" smtClean="0"/>
              <a:t>By </a:t>
            </a:r>
            <a:r>
              <a:rPr lang="en-US" u="sng" dirty="0" smtClean="0"/>
              <a:t>7 years</a:t>
            </a:r>
            <a:r>
              <a:rPr lang="en-US" dirty="0" smtClean="0"/>
              <a:t>, </a:t>
            </a:r>
            <a:r>
              <a:rPr lang="en-US" b="1" dirty="0" smtClean="0"/>
              <a:t>21%</a:t>
            </a:r>
            <a:r>
              <a:rPr lang="en-US" dirty="0" smtClean="0"/>
              <a:t> of patients were LTFU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Are the remaining patients still representative of the index population?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Even with imputation methods, is the true treatment effect impacted?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43" y="1295400"/>
            <a:ext cx="4400469" cy="20896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4570412" y="1460718"/>
            <a:ext cx="77491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Main Study Outcomes at 2 Years</a:t>
            </a:r>
          </a:p>
          <a:p>
            <a:endParaRPr lang="en-US" sz="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Significant improvements in clinical outcomes from baseline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Radiographic success significantly greater with </a:t>
            </a:r>
            <a:r>
              <a:rPr lang="en-US" sz="2200" dirty="0" err="1" smtClean="0"/>
              <a:t>activL</a:t>
            </a:r>
            <a:r>
              <a:rPr lang="en-US" sz="2200" dirty="0" smtClean="0"/>
              <a:t> vs.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Device related SAEs were significantly lower with </a:t>
            </a:r>
            <a:r>
              <a:rPr lang="en-US" sz="2200" dirty="0" err="1" smtClean="0"/>
              <a:t>activL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-1588" y="1007756"/>
            <a:ext cx="12188824" cy="1352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11748" y="6705600"/>
            <a:ext cx="12188824" cy="152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xmlns:lc="http://schemas.openxmlformats.org/drawingml/2006/lockedCanvas" id="{43998B22-27B3-4413-91A7-C86FA73A86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2" y="5392615"/>
            <a:ext cx="1371600" cy="116058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8882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7012" y="67102"/>
            <a:ext cx="9144000" cy="10087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Post-Hoc Analysis of 2 Year Outcomes</a:t>
            </a:r>
            <a:endParaRPr lang="en-US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748" y="6705600"/>
            <a:ext cx="12188824" cy="152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979710"/>
              </p:ext>
            </p:extLst>
          </p:nvPr>
        </p:nvGraphicFramePr>
        <p:xfrm>
          <a:off x="6082664" y="1310640"/>
          <a:ext cx="6018210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642"/>
                <a:gridCol w="1203642"/>
                <a:gridCol w="1203642"/>
                <a:gridCol w="1203642"/>
                <a:gridCol w="12036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years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years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Index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Group A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US" sz="2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and </a:t>
                      </a:r>
                      <a:r>
                        <a:rPr lang="en-US" sz="2400" baseline="0" dirty="0" smtClean="0">
                          <a:sym typeface="Wingdings" panose="05000000000000000000" pitchFamily="2" charset="2"/>
                        </a:rPr>
                        <a:t>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305/376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Group B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236/376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Group C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ym typeface="Wingdings" panose="05000000000000000000" pitchFamily="2" charset="2"/>
                        </a:rPr>
                        <a:t>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69/376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55153133"/>
              </p:ext>
            </p:extLst>
          </p:nvPr>
        </p:nvGraphicFramePr>
        <p:xfrm>
          <a:off x="246301" y="1249992"/>
          <a:ext cx="5638800" cy="5388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11"/>
          <p:cNvSpPr/>
          <p:nvPr/>
        </p:nvSpPr>
        <p:spPr>
          <a:xfrm>
            <a:off x="-1588" y="1007756"/>
            <a:ext cx="12188824" cy="1352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xmlns:lc="http://schemas.openxmlformats.org/drawingml/2006/lockedCanvas" id="{43998B22-27B3-4413-91A7-C86FA73A86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2" y="5392615"/>
            <a:ext cx="1371600" cy="116058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05612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857757"/>
              </p:ext>
            </p:extLst>
          </p:nvPr>
        </p:nvGraphicFramePr>
        <p:xfrm>
          <a:off x="74612" y="1219201"/>
          <a:ext cx="11963400" cy="556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01700"/>
                <a:gridCol w="901700"/>
                <a:gridCol w="901700"/>
                <a:gridCol w="901700"/>
                <a:gridCol w="901700"/>
                <a:gridCol w="901700"/>
                <a:gridCol w="901700"/>
                <a:gridCol w="901700"/>
                <a:gridCol w="901700"/>
                <a:gridCol w="901700"/>
                <a:gridCol w="901700"/>
                <a:gridCol w="901700"/>
              </a:tblGrid>
              <a:tr h="634052">
                <a:tc>
                  <a:txBody>
                    <a:bodyPr/>
                    <a:lstStyle/>
                    <a:p>
                      <a:pPr lvl="0" algn="ctr" fontAlgn="ctr"/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CA" sz="1600" u="none" strike="noStrike" kern="1200" dirty="0" smtClean="0">
                          <a:effectLst/>
                        </a:rPr>
                        <a:t>Patients</a:t>
                      </a:r>
                      <a:r>
                        <a:rPr lang="en-CA" sz="1600" u="none" strike="noStrike" kern="1200" baseline="0" dirty="0" smtClean="0">
                          <a:effectLst/>
                        </a:rPr>
                        <a:t> a</a:t>
                      </a:r>
                      <a:r>
                        <a:rPr lang="en-CA" sz="1600" u="none" strike="noStrike" kern="1200" dirty="0" smtClean="0">
                          <a:effectLst/>
                        </a:rPr>
                        <a:t>t randomization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CA" sz="1600" u="none" strike="noStrike" kern="1200" dirty="0">
                          <a:effectLst/>
                        </a:rPr>
                        <a:t>Patients remained </a:t>
                      </a:r>
                    </a:p>
                    <a:p>
                      <a:pPr algn="ctr" fontAlgn="ctr"/>
                      <a:r>
                        <a:rPr lang="en-CA" sz="1600" u="none" strike="noStrike" kern="1200" dirty="0">
                          <a:effectLst/>
                        </a:rPr>
                        <a:t>at 2 </a:t>
                      </a:r>
                      <a:r>
                        <a:rPr lang="en-CA" sz="1600" u="none" strike="noStrike" kern="1200" dirty="0" err="1" smtClean="0">
                          <a:effectLst/>
                        </a:rPr>
                        <a:t>yrs</a:t>
                      </a:r>
                      <a:r>
                        <a:rPr lang="en-CA" sz="1600" u="none" strike="noStrike" kern="1200" dirty="0" smtClean="0">
                          <a:effectLst/>
                        </a:rPr>
                        <a:t> (Group A)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CA" sz="1600" u="none" strike="noStrike" kern="1200" dirty="0">
                          <a:effectLst/>
                        </a:rPr>
                        <a:t>Patients remained </a:t>
                      </a:r>
                    </a:p>
                    <a:p>
                      <a:pPr algn="ctr" fontAlgn="ctr"/>
                      <a:r>
                        <a:rPr lang="en-CA" sz="1600" u="none" strike="noStrike" kern="1200" dirty="0">
                          <a:effectLst/>
                        </a:rPr>
                        <a:t>at 7 </a:t>
                      </a:r>
                      <a:r>
                        <a:rPr lang="en-CA" sz="1600" u="none" strike="noStrike" kern="1200" dirty="0" err="1" smtClean="0">
                          <a:effectLst/>
                        </a:rPr>
                        <a:t>yrs</a:t>
                      </a:r>
                      <a:r>
                        <a:rPr lang="en-CA" sz="1600" u="none" strike="noStrike" kern="1200" dirty="0" smtClean="0">
                          <a:effectLst/>
                        </a:rPr>
                        <a:t> (Group B)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CA" sz="1600" u="none" strike="noStrike" kern="1200" dirty="0">
                          <a:effectLst/>
                        </a:rPr>
                        <a:t>Patients </a:t>
                      </a:r>
                      <a:r>
                        <a:rPr lang="en-CA" sz="1600" u="none" strike="noStrike" kern="1200" dirty="0" smtClean="0">
                          <a:effectLst/>
                        </a:rPr>
                        <a:t>LTFU  between</a:t>
                      </a:r>
                      <a:br>
                        <a:rPr lang="en-CA" sz="1600" u="none" strike="noStrike" kern="1200" dirty="0" smtClean="0">
                          <a:effectLst/>
                        </a:rPr>
                      </a:br>
                      <a:r>
                        <a:rPr lang="en-CA" sz="1600" u="none" strike="noStrike" kern="1200" dirty="0" smtClean="0">
                          <a:effectLst/>
                        </a:rPr>
                        <a:t>2 and </a:t>
                      </a:r>
                      <a:r>
                        <a:rPr lang="en-CA" sz="1600" u="none" strike="noStrike" kern="1200" dirty="0">
                          <a:effectLst/>
                        </a:rPr>
                        <a:t>7 </a:t>
                      </a:r>
                      <a:r>
                        <a:rPr lang="en-CA" sz="1600" u="none" strike="noStrike" kern="1200" dirty="0" err="1" smtClean="0">
                          <a:effectLst/>
                        </a:rPr>
                        <a:t>yrs</a:t>
                      </a:r>
                      <a:r>
                        <a:rPr lang="en-CA" sz="1600" u="none" strike="noStrike" kern="1200" dirty="0" smtClean="0">
                          <a:effectLst/>
                        </a:rPr>
                        <a:t> (Group C)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0234">
                <a:tc>
                  <a:txBody>
                    <a:bodyPr/>
                    <a:lstStyle/>
                    <a:p>
                      <a:pPr lvl="0" algn="ctr" fontAlgn="ctr"/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u="none" strike="noStrike" kern="1200" dirty="0" err="1" smtClean="0">
                          <a:effectLst/>
                        </a:rPr>
                        <a:t>activL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u="none" strike="noStrike" kern="1200" dirty="0" smtClean="0">
                          <a:effectLst/>
                        </a:rPr>
                        <a:t>Control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i="1" u="none" strike="noStrike" kern="1200" dirty="0">
                          <a:effectLst/>
                        </a:rPr>
                        <a:t>p</a:t>
                      </a:r>
                      <a:r>
                        <a:rPr lang="en-CA" sz="1600" b="1" i="1" u="none" strike="noStrike" kern="1200" dirty="0" smtClean="0">
                          <a:effectLst/>
                        </a:rPr>
                        <a:t> Value</a:t>
                      </a:r>
                      <a:endParaRPr lang="en-CA" sz="1600" b="1" i="1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u="none" strike="noStrike" kern="1200" dirty="0" err="1" smtClean="0">
                          <a:effectLst/>
                        </a:rPr>
                        <a:t>activL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u="none" strike="noStrike" kern="1200" dirty="0" smtClean="0">
                          <a:effectLst/>
                        </a:rPr>
                        <a:t>Control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i="1" u="none" strike="noStrike" kern="1200" dirty="0">
                          <a:effectLst/>
                        </a:rPr>
                        <a:t>p</a:t>
                      </a:r>
                      <a:r>
                        <a:rPr lang="en-CA" sz="1600" b="1" i="1" u="none" strike="noStrike" kern="1200" dirty="0" smtClean="0">
                          <a:effectLst/>
                        </a:rPr>
                        <a:t> Value</a:t>
                      </a:r>
                      <a:endParaRPr lang="en-CA" sz="1600" b="1" i="1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u="none" strike="noStrike" kern="1200" dirty="0" err="1" smtClean="0">
                          <a:effectLst/>
                        </a:rPr>
                        <a:t>activL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u="none" strike="noStrike" kern="1200" dirty="0" smtClean="0">
                          <a:effectLst/>
                        </a:rPr>
                        <a:t>Control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i="1" u="none" strike="noStrike" kern="1200" dirty="0">
                          <a:effectLst/>
                        </a:rPr>
                        <a:t>p</a:t>
                      </a:r>
                      <a:r>
                        <a:rPr lang="en-CA" sz="1600" b="1" i="1" u="none" strike="noStrike" kern="1200" dirty="0" smtClean="0">
                          <a:effectLst/>
                        </a:rPr>
                        <a:t> Value</a:t>
                      </a:r>
                      <a:endParaRPr lang="en-CA" sz="1600" b="1" i="1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u="none" strike="noStrike" kern="1200" dirty="0" err="1" smtClean="0">
                          <a:effectLst/>
                        </a:rPr>
                        <a:t>activL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u="none" strike="noStrike" kern="1200" dirty="0" smtClean="0">
                          <a:effectLst/>
                        </a:rPr>
                        <a:t>Control</a:t>
                      </a:r>
                      <a:endParaRPr lang="en-C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600" b="1" i="1" u="none" strike="noStrike" kern="1200" dirty="0">
                          <a:effectLst/>
                        </a:rPr>
                        <a:t>p</a:t>
                      </a:r>
                      <a:r>
                        <a:rPr lang="en-CA" sz="1600" b="1" i="1" u="none" strike="noStrike" kern="1200" dirty="0" smtClean="0">
                          <a:effectLst/>
                        </a:rPr>
                        <a:t> Value</a:t>
                      </a:r>
                      <a:endParaRPr lang="en-CA" sz="1600" b="1" i="1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80234">
                <a:tc>
                  <a:txBody>
                    <a:bodyPr/>
                    <a:lstStyle/>
                    <a:p>
                      <a:pPr lvl="0" algn="ctr" fontAlgn="b"/>
                      <a:r>
                        <a:rPr lang="en-CA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en-CA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80234">
                <a:tc>
                  <a:txBody>
                    <a:bodyPr/>
                    <a:lstStyle/>
                    <a:p>
                      <a:pPr lvl="0" algn="ctr" fontAlgn="b"/>
                      <a:r>
                        <a:rPr lang="en-CA" sz="1400" b="1" u="none" strike="noStrike" kern="1200" dirty="0">
                          <a:effectLst/>
                          <a:latin typeface="+mn-lt"/>
                        </a:rPr>
                        <a:t>Age</a:t>
                      </a:r>
                      <a:endParaRPr lang="en-CA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39 ± 9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40 ± 9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0.1962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39 ± 9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40 ± 9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0.226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40 ± 9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41 ± 9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0.2905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37 ± 7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39 ± 9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0.5614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7136">
                <a:tc>
                  <a:txBody>
                    <a:bodyPr/>
                    <a:lstStyle/>
                    <a:p>
                      <a:pPr lvl="0" algn="ctr" fontAlgn="b"/>
                      <a:r>
                        <a:rPr lang="en-CA" sz="1400" b="1" u="none" strike="noStrike" kern="1200" dirty="0" smtClean="0">
                          <a:effectLst/>
                          <a:latin typeface="+mn-lt"/>
                        </a:rPr>
                        <a:t>Males</a:t>
                      </a:r>
                      <a:endParaRPr lang="en-CA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53% 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0.6359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52% 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50</a:t>
                      </a:r>
                      <a:r>
                        <a:rPr lang="en-CA" sz="1400" b="0" u="none" strike="noStrike" dirty="0" smtClean="0">
                          <a:effectLst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0.8063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52</a:t>
                      </a:r>
                      <a:r>
                        <a:rPr lang="en-CA" sz="1400" b="0" u="none" strike="noStrike" dirty="0" smtClean="0">
                          <a:effectLst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43</a:t>
                      </a:r>
                      <a:r>
                        <a:rPr lang="en-CA" sz="1400" b="0" u="none" strike="noStrike" dirty="0" smtClean="0">
                          <a:effectLst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0.2653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53</a:t>
                      </a:r>
                      <a:r>
                        <a:rPr lang="en-CA" sz="1400" b="0" u="none" strike="noStrike" dirty="0" smtClean="0">
                          <a:effectLst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73% 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0.1883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3101">
                <a:tc>
                  <a:txBody>
                    <a:bodyPr/>
                    <a:lstStyle/>
                    <a:p>
                      <a:pPr lvl="0" algn="ctr" fontAlgn="b"/>
                      <a:r>
                        <a:rPr lang="en-CA" sz="1400" b="1" u="none" strike="noStrike" kern="1200" dirty="0">
                          <a:effectLst/>
                          <a:latin typeface="+mn-lt"/>
                        </a:rPr>
                        <a:t>BMI</a:t>
                      </a:r>
                      <a:endParaRPr lang="en-CA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27±4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27±4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0.3464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27±4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27±4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0.2753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27±4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27±4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0.6581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26±4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u="none" strike="noStrike" dirty="0">
                          <a:effectLst/>
                        </a:rPr>
                        <a:t>28±4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effectLst/>
                        </a:rPr>
                        <a:t>0.1436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6951">
                <a:tc>
                  <a:txBody>
                    <a:bodyPr/>
                    <a:lstStyle/>
                    <a:p>
                      <a:pPr lvl="0" algn="ctr" fontAlgn="b"/>
                      <a:r>
                        <a:rPr lang="en-CA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ODI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±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± 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0.3435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±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± 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0.2354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±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± 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0.2673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±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± 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0.6609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6951">
                <a:tc>
                  <a:txBody>
                    <a:bodyPr/>
                    <a:lstStyle/>
                    <a:p>
                      <a:pPr lvl="0" algn="ctr" fontAlgn="b"/>
                      <a:r>
                        <a:rPr lang="en-CA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Back Pain Severity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±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± 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0.9553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±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± 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0.5784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±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± 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0.4461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±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± 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0.8648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6951">
                <a:tc>
                  <a:txBody>
                    <a:bodyPr/>
                    <a:lstStyle/>
                    <a:p>
                      <a:pPr marL="457200" marR="0" lvl="1" indent="-4572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SF-36 PCS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30 ±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28 ±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0.0494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30 ±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28 ±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0.0463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29 ±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28 ±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0.0385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31 ±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30 ±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0.6039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6951">
                <a:tc>
                  <a:txBody>
                    <a:bodyPr/>
                    <a:lstStyle/>
                    <a:p>
                      <a:pPr lvl="0" algn="ctr" fontAlgn="b"/>
                      <a:r>
                        <a:rPr lang="en-C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Current Narcotic Use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0.1664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0.1536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  <a:endParaRPr lang="en-CA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endParaRPr lang="en-CA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1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0.0726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0.7034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807">
                <a:tc>
                  <a:txBody>
                    <a:bodyPr/>
                    <a:lstStyle/>
                    <a:p>
                      <a:pPr lvl="0" algn="ctr" fontAlgn="b"/>
                      <a:r>
                        <a:rPr lang="en-CA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Prev</a:t>
                      </a:r>
                      <a:r>
                        <a:rPr lang="en-C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Lumbar Surgery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0.4151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0.4766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0.4178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r>
                        <a:rPr lang="en-CA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CA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1.0000</a:t>
                      </a:r>
                      <a:endParaRPr lang="en-CA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12188824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7012" y="67102"/>
            <a:ext cx="8001000" cy="100879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Baseline Patient Demographics</a:t>
            </a:r>
            <a:endParaRPr lang="en-US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94812" y="1143000"/>
            <a:ext cx="2894012" cy="5714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7812" y="1201004"/>
            <a:ext cx="2894012" cy="5647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4612" y="1143000"/>
            <a:ext cx="2894012" cy="5724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588" y="1007756"/>
            <a:ext cx="12188824" cy="1352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88824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67102"/>
            <a:ext cx="8001000" cy="100879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Primary Endpoint Success Scores</a:t>
            </a:r>
            <a:endParaRPr lang="en-US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4613" y="1403496"/>
          <a:ext cx="2971800" cy="412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3153107" y="1401723"/>
          <a:ext cx="2895600" cy="412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/>
        </p:nvGraphicFramePr>
        <p:xfrm>
          <a:off x="9166556" y="1401723"/>
          <a:ext cx="2913137" cy="412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ontent Placeholder 6"/>
          <p:cNvGraphicFramePr>
            <a:graphicFrameLocks/>
          </p:cNvGraphicFramePr>
          <p:nvPr/>
        </p:nvGraphicFramePr>
        <p:xfrm>
          <a:off x="6155401" y="1401723"/>
          <a:ext cx="2913137" cy="4124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5612" y="2526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01838" y="25844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-11748" y="6705600"/>
            <a:ext cx="12188824" cy="152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1588" y="1007756"/>
            <a:ext cx="12188824" cy="1352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0369" y="5657671"/>
            <a:ext cx="11950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Differences in 2 year primary endpoint success scores between </a:t>
            </a:r>
            <a:r>
              <a:rPr lang="en-US" dirty="0" err="1" smtClean="0"/>
              <a:t>activL</a:t>
            </a:r>
            <a:r>
              <a:rPr lang="en-US" dirty="0" smtClean="0"/>
              <a:t> and control groups were </a:t>
            </a:r>
            <a:r>
              <a:rPr lang="en-US" i="1" dirty="0" smtClean="0"/>
              <a:t>preserved</a:t>
            </a:r>
            <a:r>
              <a:rPr lang="en-US" dirty="0" smtClean="0"/>
              <a:t> for patients who returned for their 7 year time point (</a:t>
            </a:r>
            <a:r>
              <a:rPr lang="en-US" b="1" dirty="0" smtClean="0"/>
              <a:t>Group B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Patients LTFU (</a:t>
            </a:r>
            <a:r>
              <a:rPr lang="en-US" b="1" dirty="0" smtClean="0"/>
              <a:t>Group C</a:t>
            </a:r>
            <a:r>
              <a:rPr lang="en-US" dirty="0" smtClean="0"/>
              <a:t>) performed </a:t>
            </a:r>
            <a:r>
              <a:rPr lang="en-US" i="1" dirty="0" smtClean="0"/>
              <a:t>numerically better</a:t>
            </a:r>
            <a:r>
              <a:rPr lang="en-US" dirty="0" smtClean="0"/>
              <a:t> at 2 years</a:t>
            </a: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88824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67102"/>
            <a:ext cx="8001000" cy="100879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Overall Success Scores</a:t>
            </a:r>
            <a:endParaRPr lang="en-US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5381" y="17610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102530"/>
              </p:ext>
            </p:extLst>
          </p:nvPr>
        </p:nvGraphicFramePr>
        <p:xfrm>
          <a:off x="1217612" y="1143000"/>
          <a:ext cx="4752569" cy="412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293814" y="189591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11748" y="6705600"/>
            <a:ext cx="12188824" cy="152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1588" y="1007756"/>
            <a:ext cx="12188824" cy="1352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422133"/>
              </p:ext>
            </p:extLst>
          </p:nvPr>
        </p:nvGraphicFramePr>
        <p:xfrm>
          <a:off x="6294843" y="1143000"/>
          <a:ext cx="4752569" cy="412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946697" y="211447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0369" y="5181600"/>
            <a:ext cx="119500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Differences in 2 year overall success between </a:t>
            </a:r>
            <a:r>
              <a:rPr lang="en-US" dirty="0" err="1" smtClean="0"/>
              <a:t>activL</a:t>
            </a:r>
            <a:r>
              <a:rPr lang="en-US" dirty="0" smtClean="0"/>
              <a:t> and control groups were </a:t>
            </a:r>
            <a:r>
              <a:rPr lang="en-US" i="1" dirty="0" smtClean="0"/>
              <a:t>preserved</a:t>
            </a:r>
            <a:r>
              <a:rPr lang="en-US" dirty="0" smtClean="0"/>
              <a:t> for patients who returned for the 7 year time point (</a:t>
            </a:r>
            <a:r>
              <a:rPr lang="en-US" b="1" dirty="0" smtClean="0"/>
              <a:t>Group B</a:t>
            </a:r>
            <a:r>
              <a:rPr lang="en-US" dirty="0" smtClean="0"/>
              <a:t>) for </a:t>
            </a:r>
            <a:r>
              <a:rPr lang="en-US" u="sng" dirty="0" smtClean="0"/>
              <a:t>Complete Case</a:t>
            </a:r>
            <a:r>
              <a:rPr lang="en-US" dirty="0" smtClean="0"/>
              <a:t> imputations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Patients LTFU (</a:t>
            </a:r>
            <a:r>
              <a:rPr lang="en-US" b="1" dirty="0" smtClean="0"/>
              <a:t>Group C</a:t>
            </a:r>
            <a:r>
              <a:rPr lang="en-US" dirty="0" smtClean="0"/>
              <a:t>) performed </a:t>
            </a:r>
            <a:r>
              <a:rPr lang="en-US" i="1" dirty="0" smtClean="0"/>
              <a:t>numerically worse </a:t>
            </a:r>
            <a:r>
              <a:rPr lang="en-US" dirty="0" smtClean="0"/>
              <a:t>at 2 years for </a:t>
            </a:r>
            <a:r>
              <a:rPr lang="en-US" u="sng" dirty="0" smtClean="0"/>
              <a:t>Missing=Failure</a:t>
            </a:r>
            <a:r>
              <a:rPr lang="en-US" dirty="0" smtClean="0"/>
              <a:t> imputations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LTFU may be more impactful on clinical outcomes when more conservative methods are used to impute missing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8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88824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67102"/>
            <a:ext cx="8001000" cy="100879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Conclusions</a:t>
            </a:r>
            <a:endParaRPr lang="en-US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438702"/>
            <a:ext cx="11506200" cy="5038298"/>
          </a:xfrm>
        </p:spPr>
        <p:txBody>
          <a:bodyPr>
            <a:normAutofit/>
          </a:bodyPr>
          <a:lstStyle/>
          <a:p>
            <a:r>
              <a:rPr lang="en-US" dirty="0" smtClean="0"/>
              <a:t>Patients who participated through to 7 years (</a:t>
            </a:r>
            <a:r>
              <a:rPr lang="en-US" b="1" dirty="0" smtClean="0"/>
              <a:t>Group B</a:t>
            </a:r>
            <a:r>
              <a:rPr lang="en-US" dirty="0" smtClean="0"/>
              <a:t>) and those who were LTFU by 7 years (</a:t>
            </a:r>
            <a:r>
              <a:rPr lang="en-US" b="1" dirty="0" smtClean="0"/>
              <a:t>Group C</a:t>
            </a:r>
            <a:r>
              <a:rPr lang="en-US" dirty="0" smtClean="0"/>
              <a:t>) were still representative of the index population </a:t>
            </a:r>
          </a:p>
          <a:p>
            <a:endParaRPr lang="en-US" sz="800" dirty="0" smtClean="0"/>
          </a:p>
          <a:p>
            <a:r>
              <a:rPr lang="en-US" dirty="0" smtClean="0"/>
              <a:t>Removing patients LTFU did not change the clinical outcomes at 2 years, however, some significant differences were lost when a more </a:t>
            </a:r>
            <a:r>
              <a:rPr lang="en-US" dirty="0"/>
              <a:t>c</a:t>
            </a:r>
            <a:r>
              <a:rPr lang="en-US" dirty="0" smtClean="0"/>
              <a:t>onservative imputation method for handling missing values was used</a:t>
            </a:r>
          </a:p>
          <a:p>
            <a:endParaRPr lang="en-US" sz="800" dirty="0" smtClean="0"/>
          </a:p>
          <a:p>
            <a:r>
              <a:rPr lang="en-US" dirty="0" smtClean="0"/>
              <a:t>Patients LTFU showed similar differences in outcomes between </a:t>
            </a:r>
            <a:r>
              <a:rPr lang="en-US" dirty="0" err="1" smtClean="0"/>
              <a:t>activL</a:t>
            </a:r>
            <a:r>
              <a:rPr lang="en-US" dirty="0" smtClean="0"/>
              <a:t> and control groups; some success outcomes were numerically higher for patients LTFU than patients who remained in the study</a:t>
            </a:r>
          </a:p>
          <a:p>
            <a:endParaRPr lang="en-US" sz="800" dirty="0" smtClean="0"/>
          </a:p>
          <a:p>
            <a:r>
              <a:rPr lang="en-US" dirty="0" smtClean="0"/>
              <a:t>Future directions: Evaluate 7 year outcomes from patients who remained in the study</a:t>
            </a:r>
          </a:p>
        </p:txBody>
      </p:sp>
      <p:sp>
        <p:nvSpPr>
          <p:cNvPr id="9" name="Rectangle 8"/>
          <p:cNvSpPr/>
          <p:nvPr/>
        </p:nvSpPr>
        <p:spPr>
          <a:xfrm>
            <a:off x="-11748" y="6705600"/>
            <a:ext cx="12188824" cy="152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588" y="1007756"/>
            <a:ext cx="12188824" cy="1352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4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588" y="1143000"/>
            <a:ext cx="12188824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1295400"/>
            <a:ext cx="10896600" cy="1744328"/>
          </a:xfrm>
        </p:spPr>
        <p:txBody>
          <a:bodyPr anchor="ctr"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Thank you</a:t>
            </a:r>
            <a:endParaRPr lang="en-US" sz="7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13" y="4062625"/>
            <a:ext cx="2368296" cy="202418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588" y="1007756"/>
            <a:ext cx="12188824" cy="1352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588" y="3177990"/>
            <a:ext cx="12188824" cy="1352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xmlns:lc="http://schemas.openxmlformats.org/drawingml/2006/lockedCanvas" id="{43998B22-27B3-4413-91A7-C86FA73A86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12" y="4267200"/>
            <a:ext cx="1676400" cy="141849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612" y="3581400"/>
            <a:ext cx="474345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6107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0</TotalTime>
  <Words>904</Words>
  <Application>Microsoft Office PowerPoint</Application>
  <PresentationFormat>Custom</PresentationFormat>
  <Paragraphs>241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Wingdings</vt:lpstr>
      <vt:lpstr>Office Theme</vt:lpstr>
      <vt:lpstr>Impact of Subject Retention on Clinical Outcomes Following Lumbar Total Disc Replacement: </vt:lpstr>
      <vt:lpstr>Disclosures</vt:lpstr>
      <vt:lpstr>Background</vt:lpstr>
      <vt:lpstr>PowerPoint Presentation</vt:lpstr>
      <vt:lpstr>Baseline Patient Demographics</vt:lpstr>
      <vt:lpstr>Primary Endpoint Success Scores</vt:lpstr>
      <vt:lpstr>Overall Success Scores</vt:lpstr>
      <vt:lpstr>Conclusions</vt:lpstr>
      <vt:lpstr>Thank you</vt:lpstr>
    </vt:vector>
  </TitlesOfParts>
  <Company>B.Braun Melsungen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Subject Retention on Clinical Outcomes Following Lumbar Total Disc Replacement: A Retrospective Analysis of a Randomized, Multi-Center Clinical Trial</dc:title>
  <dc:creator>Andrea Vovk</dc:creator>
  <cp:lastModifiedBy>Midwest Spine</cp:lastModifiedBy>
  <cp:revision>67</cp:revision>
  <dcterms:created xsi:type="dcterms:W3CDTF">2020-02-14T03:39:52Z</dcterms:created>
  <dcterms:modified xsi:type="dcterms:W3CDTF">2020-03-17T02:07:12Z</dcterms:modified>
</cp:coreProperties>
</file>