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1089600" cy="38404800"/>
  <p:notesSz cx="6858000" cy="9296400"/>
  <p:defaultTextStyle>
    <a:defPPr>
      <a:defRPr lang="en-US"/>
    </a:defPPr>
    <a:lvl1pPr marL="0" algn="l" defTabSz="170243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1pPr>
    <a:lvl2pPr marL="851215" algn="l" defTabSz="170243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2pPr>
    <a:lvl3pPr marL="1702430" algn="l" defTabSz="170243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3pPr>
    <a:lvl4pPr marL="2553645" algn="l" defTabSz="170243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4pPr>
    <a:lvl5pPr marL="3404860" algn="l" defTabSz="170243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5pPr>
    <a:lvl6pPr marL="4256075" algn="l" defTabSz="170243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6pPr>
    <a:lvl7pPr marL="5107290" algn="l" defTabSz="170243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7pPr>
    <a:lvl8pPr marL="5958505" algn="l" defTabSz="170243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8pPr>
    <a:lvl9pPr marL="6809720" algn="l" defTabSz="1702430" rtl="0" eaLnBrk="1" latinLnBrk="0" hangingPunct="1">
      <a:defRPr sz="3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502">
          <p15:clr>
            <a:srgbClr val="A4A3A4"/>
          </p15:clr>
        </p15:guide>
        <p15:guide id="2" pos="38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EBD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75" autoAdjust="0"/>
    <p:restoredTop sz="94660"/>
  </p:normalViewPr>
  <p:slideViewPr>
    <p:cSldViewPr snapToGrid="0">
      <p:cViewPr varScale="1">
        <p:scale>
          <a:sx n="10" d="100"/>
          <a:sy n="10" d="100"/>
        </p:scale>
        <p:origin x="1788" y="42"/>
      </p:cViewPr>
      <p:guideLst>
        <p:guide orient="horz" pos="5502"/>
        <p:guide pos="389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027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0DA1B-7FCD-4E25-BC9F-BD49091EA615}" type="datetimeFigureOut">
              <a:rPr lang="en-US" smtClean="0"/>
              <a:t>11/24/2017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60588" y="1162050"/>
            <a:ext cx="25368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421" y="4473576"/>
            <a:ext cx="5485158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027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2B2AA7-11E6-43B0-9892-A6B1BEBD6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912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2B2AA7-11E6-43B0-9892-A6B1BEBD61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7122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333268" y="11905488"/>
            <a:ext cx="26443699" cy="806500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4666535" y="21506689"/>
            <a:ext cx="21777162" cy="96012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555511" y="8833104"/>
            <a:ext cx="13532952" cy="2534716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6021770" y="8833104"/>
            <a:ext cx="13532952" cy="2534716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11/24/2017</a:t>
            </a:fld>
            <a:endParaRPr lang="en-US" smtClean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11/24/2017</a:t>
            </a:fld>
            <a:endParaRPr lang="en-US" smtClean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11/24/2017</a:t>
            </a:fld>
            <a:endParaRPr lang="en-US" smtClean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" y="4419599"/>
            <a:ext cx="31109251" cy="33985200"/>
          </a:xfrm>
          <a:custGeom>
            <a:avLst/>
            <a:gdLst/>
            <a:ahLst/>
            <a:cxnLst/>
            <a:rect l="l" t="t" r="r" b="b"/>
            <a:pathLst>
              <a:path w="17232085" h="17790533">
                <a:moveTo>
                  <a:pt x="0" y="17790533"/>
                </a:moveTo>
                <a:lnTo>
                  <a:pt x="17232085" y="17790533"/>
                </a:lnTo>
                <a:lnTo>
                  <a:pt x="17232086" y="0"/>
                </a:lnTo>
                <a:lnTo>
                  <a:pt x="0" y="0"/>
                </a:lnTo>
                <a:lnTo>
                  <a:pt x="0" y="17790533"/>
                </a:lnTo>
              </a:path>
            </a:pathLst>
          </a:custGeom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55511" y="1536191"/>
            <a:ext cx="27999209" cy="6144766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55511" y="8833104"/>
            <a:ext cx="27999209" cy="25347168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0577480" y="35716465"/>
            <a:ext cx="9955274" cy="192024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555511" y="35716465"/>
            <a:ext cx="7155352" cy="192024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11/24/2017</a:t>
            </a:fld>
            <a:endParaRPr lang="en-US" smtClean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2399370" y="35716465"/>
            <a:ext cx="7155352" cy="192024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0" y="4676265"/>
            <a:ext cx="31089600" cy="33728536"/>
          </a:xfrm>
          <a:prstGeom prst="rect">
            <a:avLst/>
          </a:prstGeom>
          <a:solidFill>
            <a:srgbClr val="FFDEBD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0243" tIns="85121" rIns="170243" bIns="85121" rtlCol="0" anchor="ctr"/>
          <a:lstStyle/>
          <a:p>
            <a:pPr algn="ctr"/>
            <a:endParaRPr lang="en-US"/>
          </a:p>
        </p:txBody>
      </p:sp>
      <p:sp>
        <p:nvSpPr>
          <p:cNvPr id="2" name="object 2"/>
          <p:cNvSpPr txBox="1"/>
          <p:nvPr/>
        </p:nvSpPr>
        <p:spPr>
          <a:xfrm>
            <a:off x="675492" y="0"/>
            <a:ext cx="20089007" cy="431841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7190" marR="23645" indent="-4729">
              <a:lnSpc>
                <a:spcPct val="120000"/>
              </a:lnSpc>
            </a:pPr>
            <a:r>
              <a:rPr sz="7000" b="1" dirty="0" smtClean="0">
                <a:latin typeface="Arial Black"/>
                <a:cs typeface="Arial Black"/>
              </a:rPr>
              <a:t>Lumbar</a:t>
            </a:r>
            <a:r>
              <a:rPr sz="7000" b="1" spc="9" dirty="0" smtClean="0">
                <a:latin typeface="Arial Black"/>
                <a:cs typeface="Arial Black"/>
              </a:rPr>
              <a:t> </a:t>
            </a:r>
            <a:r>
              <a:rPr sz="7000" b="1" dirty="0" smtClean="0">
                <a:latin typeface="Arial Black"/>
                <a:cs typeface="Arial Black"/>
              </a:rPr>
              <a:t>Spinal</a:t>
            </a:r>
            <a:r>
              <a:rPr sz="7000" b="1" spc="9" dirty="0" smtClean="0">
                <a:latin typeface="Arial Black"/>
                <a:cs typeface="Arial Black"/>
              </a:rPr>
              <a:t> </a:t>
            </a:r>
            <a:r>
              <a:rPr sz="7000" b="1" dirty="0" smtClean="0">
                <a:latin typeface="Arial Black"/>
                <a:cs typeface="Arial Black"/>
              </a:rPr>
              <a:t>Disc</a:t>
            </a:r>
            <a:r>
              <a:rPr sz="7000" b="1" spc="9" dirty="0" smtClean="0">
                <a:latin typeface="Arial Black"/>
                <a:cs typeface="Arial Black"/>
              </a:rPr>
              <a:t> </a:t>
            </a:r>
            <a:r>
              <a:rPr sz="7000" b="1" dirty="0" smtClean="0">
                <a:latin typeface="Arial Black"/>
                <a:cs typeface="Arial Black"/>
              </a:rPr>
              <a:t>Replacement in</a:t>
            </a:r>
            <a:r>
              <a:rPr sz="7000" b="1" spc="9" dirty="0" smtClean="0">
                <a:latin typeface="Arial Black"/>
                <a:cs typeface="Arial Black"/>
              </a:rPr>
              <a:t> </a:t>
            </a:r>
            <a:r>
              <a:rPr sz="7000" b="1" dirty="0" smtClean="0">
                <a:latin typeface="Arial Black"/>
                <a:cs typeface="Arial Black"/>
              </a:rPr>
              <a:t>a</a:t>
            </a:r>
            <a:r>
              <a:rPr sz="7000" b="1" spc="9" dirty="0" smtClean="0">
                <a:latin typeface="Arial Black"/>
                <a:cs typeface="Arial Black"/>
              </a:rPr>
              <a:t> </a:t>
            </a:r>
            <a:r>
              <a:rPr sz="7000" b="1" dirty="0" smtClean="0">
                <a:latin typeface="Arial Black"/>
                <a:cs typeface="Arial Black"/>
              </a:rPr>
              <a:t>Community</a:t>
            </a:r>
            <a:r>
              <a:rPr sz="7000" b="1" spc="9" dirty="0" smtClean="0">
                <a:latin typeface="Arial Black"/>
                <a:cs typeface="Arial Black"/>
              </a:rPr>
              <a:t> </a:t>
            </a:r>
            <a:r>
              <a:rPr sz="7000" b="1" dirty="0" smtClean="0">
                <a:latin typeface="Arial Black"/>
                <a:cs typeface="Arial Black"/>
              </a:rPr>
              <a:t>Practice</a:t>
            </a:r>
            <a:r>
              <a:rPr sz="7000" b="1" spc="9" dirty="0" smtClean="0">
                <a:latin typeface="Arial Black"/>
                <a:cs typeface="Arial Black"/>
              </a:rPr>
              <a:t> </a:t>
            </a:r>
            <a:r>
              <a:rPr sz="7000" b="1" dirty="0" smtClean="0">
                <a:latin typeface="Arial Black"/>
                <a:cs typeface="Arial Black"/>
              </a:rPr>
              <a:t>Setting</a:t>
            </a:r>
            <a:endParaRPr lang="en-US" sz="7000" b="1" dirty="0" smtClean="0">
              <a:latin typeface="Arial Black"/>
              <a:cs typeface="Arial Black"/>
            </a:endParaRPr>
          </a:p>
          <a:p>
            <a:pPr marL="27190" marR="23645" indent="-4729">
              <a:lnSpc>
                <a:spcPct val="120000"/>
              </a:lnSpc>
            </a:pPr>
            <a:r>
              <a:rPr sz="4300" dirty="0" smtClean="0">
                <a:latin typeface="Arial"/>
                <a:cs typeface="Arial"/>
              </a:rPr>
              <a:t>Glenn</a:t>
            </a:r>
            <a:r>
              <a:rPr sz="4300" spc="-19" dirty="0" smtClean="0">
                <a:latin typeface="Arial"/>
                <a:cs typeface="Arial"/>
              </a:rPr>
              <a:t> </a:t>
            </a:r>
            <a:r>
              <a:rPr sz="4300" dirty="0" smtClean="0">
                <a:latin typeface="Arial"/>
                <a:cs typeface="Arial"/>
              </a:rPr>
              <a:t>Buttermann, MD</a:t>
            </a:r>
            <a:endParaRPr sz="4300" dirty="0">
              <a:latin typeface="Arial"/>
              <a:cs typeface="Arial"/>
            </a:endParaRPr>
          </a:p>
          <a:p>
            <a:pPr>
              <a:lnSpc>
                <a:spcPts val="931"/>
              </a:lnSpc>
            </a:pPr>
            <a:endParaRPr sz="900" dirty="0"/>
          </a:p>
          <a:p>
            <a:pPr marL="27190"/>
            <a:r>
              <a:rPr sz="4300" dirty="0" smtClean="0">
                <a:latin typeface="Arial"/>
                <a:cs typeface="Arial"/>
              </a:rPr>
              <a:t>Midwest</a:t>
            </a:r>
            <a:r>
              <a:rPr sz="4300" spc="-37" dirty="0" smtClean="0">
                <a:latin typeface="Arial"/>
                <a:cs typeface="Arial"/>
              </a:rPr>
              <a:t> </a:t>
            </a:r>
            <a:r>
              <a:rPr sz="4300" dirty="0" smtClean="0">
                <a:latin typeface="Arial"/>
                <a:cs typeface="Arial"/>
              </a:rPr>
              <a:t>Spine </a:t>
            </a:r>
            <a:r>
              <a:rPr lang="en-US" sz="4300" dirty="0" smtClean="0">
                <a:latin typeface="Arial"/>
                <a:cs typeface="Arial"/>
              </a:rPr>
              <a:t>&amp; Brain </a:t>
            </a:r>
            <a:r>
              <a:rPr sz="4300" dirty="0" smtClean="0">
                <a:latin typeface="Arial"/>
                <a:cs typeface="Arial"/>
              </a:rPr>
              <a:t>Inst</a:t>
            </a:r>
            <a:r>
              <a:rPr sz="4300" spc="9" dirty="0" smtClean="0">
                <a:latin typeface="Arial"/>
                <a:cs typeface="Arial"/>
              </a:rPr>
              <a:t>i</a:t>
            </a:r>
            <a:r>
              <a:rPr sz="4300" dirty="0" smtClean="0">
                <a:latin typeface="Arial"/>
                <a:cs typeface="Arial"/>
              </a:rPr>
              <a:t>tute</a:t>
            </a:r>
            <a:endParaRPr sz="43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0258" y="4791503"/>
            <a:ext cx="14581848" cy="22137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645" marR="23645">
              <a:lnSpc>
                <a:spcPct val="100499"/>
              </a:lnSpc>
            </a:pPr>
            <a:r>
              <a:rPr lang="en-US" sz="4500" b="1" u="sng" dirty="0" smtClean="0">
                <a:latin typeface="Arial"/>
                <a:cs typeface="Arial"/>
              </a:rPr>
              <a:t>Introduction</a:t>
            </a:r>
          </a:p>
          <a:p>
            <a:pPr marL="638411" marR="23645" indent="-638411">
              <a:lnSpc>
                <a:spcPct val="100499"/>
              </a:lnSpc>
              <a:buFont typeface="Wingdings" pitchFamily="2" charset="2"/>
              <a:buChar char="§"/>
            </a:pPr>
            <a:r>
              <a:rPr sz="4500" dirty="0" smtClean="0">
                <a:latin typeface="Arial"/>
                <a:cs typeface="Arial"/>
              </a:rPr>
              <a:t>Comparative studies for a lumbar TDR in a community setting outside of an IDE setting are few.</a:t>
            </a:r>
            <a:endParaRPr sz="4500" dirty="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878594" y="39835980"/>
            <a:ext cx="21651522" cy="74723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645" algn="ctr"/>
            <a:r>
              <a:rPr lang="en-US" sz="4700" b="1" i="1" dirty="0" smtClean="0">
                <a:latin typeface="Arial"/>
                <a:cs typeface="Arial"/>
              </a:rPr>
              <a:t>ISASS</a:t>
            </a:r>
            <a:r>
              <a:rPr sz="4700" b="1" i="1" dirty="0" smtClean="0">
                <a:latin typeface="Arial"/>
                <a:cs typeface="Arial"/>
              </a:rPr>
              <a:t> 2014</a:t>
            </a:r>
            <a:r>
              <a:rPr sz="4700" b="1" i="1" spc="-130" dirty="0" smtClean="0">
                <a:latin typeface="Arial"/>
                <a:cs typeface="Arial"/>
              </a:rPr>
              <a:t> </a:t>
            </a:r>
            <a:r>
              <a:rPr sz="4700" b="1" i="1" dirty="0" smtClean="0">
                <a:latin typeface="Arial"/>
                <a:cs typeface="Arial"/>
              </a:rPr>
              <a:t>Ann</a:t>
            </a:r>
            <a:r>
              <a:rPr sz="4700" b="1" i="1" spc="-28" dirty="0" smtClean="0">
                <a:latin typeface="Arial"/>
                <a:cs typeface="Arial"/>
              </a:rPr>
              <a:t>u</a:t>
            </a:r>
            <a:r>
              <a:rPr sz="4700" b="1" i="1" dirty="0" smtClean="0">
                <a:latin typeface="Arial"/>
                <a:cs typeface="Arial"/>
              </a:rPr>
              <a:t>al</a:t>
            </a:r>
            <a:r>
              <a:rPr sz="4700" b="1" i="1" spc="28" dirty="0" smtClean="0">
                <a:latin typeface="Arial"/>
                <a:cs typeface="Arial"/>
              </a:rPr>
              <a:t> </a:t>
            </a:r>
            <a:r>
              <a:rPr sz="4700" b="1" i="1" dirty="0" smtClean="0">
                <a:latin typeface="Arial"/>
                <a:cs typeface="Arial"/>
              </a:rPr>
              <a:t>Meeting</a:t>
            </a:r>
            <a:r>
              <a:rPr sz="4700" b="1" i="1" spc="37" dirty="0" smtClean="0">
                <a:latin typeface="Arial"/>
                <a:cs typeface="Arial"/>
              </a:rPr>
              <a:t> </a:t>
            </a:r>
            <a:r>
              <a:rPr sz="4700" b="1" i="1" dirty="0" smtClean="0">
                <a:latin typeface="Arial"/>
                <a:cs typeface="Arial"/>
              </a:rPr>
              <a:t>~ </a:t>
            </a:r>
            <a:r>
              <a:rPr lang="en-US" sz="4700" b="1" i="1" dirty="0" smtClean="0">
                <a:latin typeface="Arial"/>
                <a:cs typeface="Arial"/>
              </a:rPr>
              <a:t>April 30</a:t>
            </a:r>
            <a:r>
              <a:rPr sz="4600" b="1" i="1" spc="13" baseline="30000" dirty="0" smtClean="0">
                <a:latin typeface="Arial"/>
                <a:cs typeface="Arial"/>
              </a:rPr>
              <a:t>th</a:t>
            </a:r>
            <a:r>
              <a:rPr lang="en-US" sz="4600" b="1" i="1" spc="13" baseline="25252" dirty="0" smtClean="0">
                <a:latin typeface="Arial"/>
                <a:cs typeface="Arial"/>
              </a:rPr>
              <a:t> </a:t>
            </a:r>
            <a:r>
              <a:rPr lang="en-US" sz="4700" b="1" i="1" spc="9" dirty="0" smtClean="0">
                <a:latin typeface="Arial"/>
                <a:cs typeface="Arial"/>
              </a:rPr>
              <a:t>- May 2</a:t>
            </a:r>
            <a:r>
              <a:rPr lang="en-US" sz="5200" b="1" i="1" spc="13" baseline="25252" dirty="0" smtClean="0">
                <a:latin typeface="Arial"/>
                <a:cs typeface="Arial"/>
              </a:rPr>
              <a:t>nd</a:t>
            </a:r>
            <a:r>
              <a:rPr sz="4700" b="1" i="1" spc="19" dirty="0" smtClean="0">
                <a:latin typeface="Arial"/>
                <a:cs typeface="Arial"/>
              </a:rPr>
              <a:t> </a:t>
            </a:r>
            <a:r>
              <a:rPr lang="en-US" sz="4700" b="1" i="1" dirty="0" smtClean="0">
                <a:latin typeface="Arial"/>
                <a:cs typeface="Arial"/>
              </a:rPr>
              <a:t>Miami, FL</a:t>
            </a:r>
            <a:endParaRPr sz="4700" dirty="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" y="4368799"/>
            <a:ext cx="31109251" cy="152400"/>
          </a:xfrm>
          <a:custGeom>
            <a:avLst/>
            <a:gdLst/>
            <a:ahLst/>
            <a:cxnLst/>
            <a:rect l="l" t="t" r="r" b="b"/>
            <a:pathLst>
              <a:path w="17232085" h="79778">
                <a:moveTo>
                  <a:pt x="17232085" y="0"/>
                </a:moveTo>
                <a:lnTo>
                  <a:pt x="0" y="0"/>
                </a:lnTo>
                <a:lnTo>
                  <a:pt x="0" y="79778"/>
                </a:lnTo>
                <a:lnTo>
                  <a:pt x="17232085" y="79778"/>
                </a:lnTo>
                <a:lnTo>
                  <a:pt x="17232085" y="0"/>
                </a:lnTo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1" y="4597399"/>
            <a:ext cx="31109251" cy="0"/>
          </a:xfrm>
          <a:custGeom>
            <a:avLst/>
            <a:gdLst/>
            <a:ahLst/>
            <a:cxnLst/>
            <a:rect l="l" t="t" r="r" b="b"/>
            <a:pathLst>
              <a:path w="17232085">
                <a:moveTo>
                  <a:pt x="0" y="0"/>
                </a:moveTo>
                <a:lnTo>
                  <a:pt x="17232085" y="0"/>
                </a:lnTo>
              </a:path>
            </a:pathLst>
          </a:custGeom>
          <a:ln w="27862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15937410" y="32448781"/>
            <a:ext cx="7015795" cy="480363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23248418" y="32448781"/>
            <a:ext cx="7015795" cy="480363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15937410" y="17601189"/>
            <a:ext cx="7015795" cy="480363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15937410" y="22550386"/>
            <a:ext cx="7015795" cy="480363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248418" y="22550386"/>
            <a:ext cx="7015795" cy="480363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15937410" y="27499583"/>
            <a:ext cx="7015795" cy="4803633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3248418" y="27499583"/>
            <a:ext cx="7015795" cy="4803633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  <a:ln>
            <a:solidFill>
              <a:schemeClr val="tx1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8" name="object 29"/>
          <p:cNvSpPr txBox="1"/>
          <p:nvPr/>
        </p:nvSpPr>
        <p:spPr>
          <a:xfrm>
            <a:off x="15407235" y="16727802"/>
            <a:ext cx="4264503" cy="101895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737720" marR="23645">
              <a:lnSpc>
                <a:spcPts val="5213"/>
              </a:lnSpc>
              <a:tabLst>
                <a:tab pos="3142402" algn="l"/>
              </a:tabLst>
            </a:pPr>
            <a:r>
              <a:rPr sz="4700" b="1" u="sng" dirty="0" smtClean="0">
                <a:latin typeface="Arial"/>
                <a:cs typeface="Arial"/>
              </a:rPr>
              <a:t>Outcomes:</a:t>
            </a:r>
            <a:endParaRPr sz="4700" u="sng" dirty="0">
              <a:latin typeface="Arial"/>
              <a:cs typeface="Arial"/>
            </a:endParaRPr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601619"/>
              </p:ext>
            </p:extLst>
          </p:nvPr>
        </p:nvGraphicFramePr>
        <p:xfrm>
          <a:off x="16086629" y="4903270"/>
          <a:ext cx="14856977" cy="5123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00171"/>
                <a:gridCol w="4466916"/>
                <a:gridCol w="5089890"/>
              </a:tblGrid>
              <a:tr h="640484">
                <a:tc>
                  <a:txBody>
                    <a:bodyPr/>
                    <a:lstStyle/>
                    <a:p>
                      <a:pPr algn="l"/>
                      <a:r>
                        <a:rPr lang="en-US" sz="3000" dirty="0" smtClean="0"/>
                        <a:t>Lumbar</a:t>
                      </a:r>
                      <a:endParaRPr lang="en-US" sz="30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Single Level TDR (n=26)</a:t>
                      </a:r>
                      <a:endParaRPr lang="en-US" sz="30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Single Level ASF/PSF (n=62)</a:t>
                      </a:r>
                      <a:endParaRPr lang="en-US" sz="3000" dirty="0"/>
                    </a:p>
                  </a:txBody>
                  <a:tcPr marL="165078" marR="165078" marT="87339" marB="87339" anchor="ctr"/>
                </a:tc>
              </a:tr>
              <a:tr h="640484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Age (mean</a:t>
                      </a:r>
                      <a:r>
                        <a:rPr lang="en-US" sz="2800" baseline="0" dirty="0" smtClean="0"/>
                        <a:t> ± SD)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36.0 ± 9.0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40.1 ± 11.4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</a:tr>
              <a:tr h="640484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Female</a:t>
                      </a:r>
                      <a:r>
                        <a:rPr lang="en-US" sz="2800" baseline="0" dirty="0" smtClean="0"/>
                        <a:t> (%)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58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77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</a:tr>
              <a:tr h="640484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Smokers (%)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53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42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</a:tr>
              <a:tr h="640484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Work Comp/Lit</a:t>
                      </a:r>
                      <a:r>
                        <a:rPr lang="en-US" sz="2800" baseline="0" dirty="0" smtClean="0"/>
                        <a:t> (%)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37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31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</a:tr>
              <a:tr h="640484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EBL (ml,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mean</a:t>
                      </a:r>
                      <a:r>
                        <a:rPr lang="en-US" sz="2800" baseline="0" dirty="0" smtClean="0"/>
                        <a:t> ± SD)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89 ± 68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261 ± 214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</a:tr>
              <a:tr h="640484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Secondary Surgery (%)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/>
                        <a:t>53*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</a:tr>
              <a:tr h="640484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Return</a:t>
                      </a:r>
                      <a:r>
                        <a:rPr lang="en-US" sz="2800" baseline="0" dirty="0" smtClean="0"/>
                        <a:t> to work (median, months)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2.1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4.7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497838"/>
              </p:ext>
            </p:extLst>
          </p:nvPr>
        </p:nvGraphicFramePr>
        <p:xfrm>
          <a:off x="16086629" y="10418903"/>
          <a:ext cx="14856977" cy="51238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7471"/>
                <a:gridCol w="4479616"/>
                <a:gridCol w="5089890"/>
              </a:tblGrid>
              <a:tr h="640484">
                <a:tc>
                  <a:txBody>
                    <a:bodyPr/>
                    <a:lstStyle/>
                    <a:p>
                      <a:pPr algn="l"/>
                      <a:r>
                        <a:rPr lang="en-US" sz="3000" dirty="0" smtClean="0"/>
                        <a:t>Lumbar</a:t>
                      </a:r>
                      <a:endParaRPr lang="en-US" sz="30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Hybrid TDR (n=21)</a:t>
                      </a:r>
                      <a:endParaRPr lang="en-US" sz="30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Two-Level ASF/PSF (n=50)</a:t>
                      </a:r>
                      <a:endParaRPr lang="en-US" sz="3000" dirty="0"/>
                    </a:p>
                  </a:txBody>
                  <a:tcPr marL="165078" marR="165078" marT="87339" marB="87339" anchor="ctr"/>
                </a:tc>
              </a:tr>
              <a:tr h="640484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Age (mean</a:t>
                      </a:r>
                      <a:r>
                        <a:rPr lang="en-US" sz="2800" baseline="0" dirty="0" smtClean="0"/>
                        <a:t> ± SD)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44.8 ± 11.6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45.0 ± 11.6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</a:tr>
              <a:tr h="640484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Female</a:t>
                      </a:r>
                      <a:r>
                        <a:rPr lang="en-US" sz="2800" baseline="0" dirty="0" smtClean="0"/>
                        <a:t> (%)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25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68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</a:tr>
              <a:tr h="640484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Smokers (%)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42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50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</a:tr>
              <a:tr h="640484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Work Comp/Lit</a:t>
                      </a:r>
                      <a:r>
                        <a:rPr lang="en-US" sz="2800" baseline="0" dirty="0" smtClean="0"/>
                        <a:t> (%)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67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48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</a:tr>
              <a:tr h="640484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EBL (ml,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dirty="0" smtClean="0"/>
                        <a:t>mean</a:t>
                      </a:r>
                      <a:r>
                        <a:rPr lang="en-US" sz="2800" baseline="0" dirty="0" smtClean="0"/>
                        <a:t> ± SD)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246 ± 301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499 ± 296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</a:tr>
              <a:tr h="640484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Secondary </a:t>
                      </a:r>
                      <a:r>
                        <a:rPr lang="en-US" sz="2800" smtClean="0"/>
                        <a:t>Surgery (%)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6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78*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</a:tr>
              <a:tr h="640484"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/>
                        <a:t>Return</a:t>
                      </a:r>
                      <a:r>
                        <a:rPr lang="en-US" sz="2800" baseline="0" dirty="0" smtClean="0"/>
                        <a:t> to work (median, months)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4.2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5.8</a:t>
                      </a:r>
                      <a:endParaRPr lang="en-US" sz="2800" dirty="0"/>
                    </a:p>
                  </a:txBody>
                  <a:tcPr marL="165078" marR="165078" marT="87339" marB="87339" anchor="ctr"/>
                </a:tc>
              </a:tr>
            </a:tbl>
          </a:graphicData>
        </a:graphic>
      </p:graphicFrame>
      <p:sp>
        <p:nvSpPr>
          <p:cNvPr id="53" name="object 5"/>
          <p:cNvSpPr txBox="1"/>
          <p:nvPr/>
        </p:nvSpPr>
        <p:spPr>
          <a:xfrm>
            <a:off x="550258" y="6974972"/>
            <a:ext cx="14581848" cy="4949197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645" marR="23645">
              <a:lnSpc>
                <a:spcPct val="100499"/>
              </a:lnSpc>
            </a:pPr>
            <a:r>
              <a:rPr lang="en-US" sz="4500" b="1" u="sng" dirty="0" smtClean="0">
                <a:latin typeface="Arial"/>
                <a:cs typeface="Arial"/>
              </a:rPr>
              <a:t>Purpose</a:t>
            </a:r>
          </a:p>
          <a:p>
            <a:pPr marL="638411" marR="23645" indent="-638411">
              <a:lnSpc>
                <a:spcPct val="100499"/>
              </a:lnSpc>
              <a:buFont typeface="Wingdings" pitchFamily="2" charset="2"/>
              <a:buChar char="§"/>
            </a:pPr>
            <a:r>
              <a:rPr lang="en-US" sz="4500" dirty="0" smtClean="0">
                <a:latin typeface="Arial"/>
                <a:cs typeface="Arial"/>
              </a:rPr>
              <a:t>Compare</a:t>
            </a:r>
            <a:r>
              <a:rPr lang="en-US" sz="4500" dirty="0">
                <a:latin typeface="Arial"/>
                <a:cs typeface="Arial"/>
              </a:rPr>
              <a:t> </a:t>
            </a:r>
            <a:r>
              <a:rPr lang="en-US" sz="4500" dirty="0" smtClean="0">
                <a:latin typeface="Arial"/>
                <a:cs typeface="Arial"/>
              </a:rPr>
              <a:t>a lumbar TDR for one level conditions to fusion in a community spine practice.</a:t>
            </a:r>
          </a:p>
          <a:p>
            <a:pPr marL="638411" marR="23645" indent="-638411">
              <a:lnSpc>
                <a:spcPct val="100499"/>
              </a:lnSpc>
              <a:buFont typeface="Wingdings" pitchFamily="2" charset="2"/>
              <a:buChar char="§"/>
            </a:pPr>
            <a:r>
              <a:rPr lang="en-US" sz="4500" dirty="0" smtClean="0">
                <a:latin typeface="Arial"/>
                <a:cs typeface="Arial"/>
              </a:rPr>
              <a:t>Compare off label combination of disc replacement and spinal fusion as a “hybrid” construct for multilevel conditions.</a:t>
            </a:r>
            <a:endParaRPr sz="4500" dirty="0">
              <a:latin typeface="Arial"/>
              <a:cs typeface="Arial"/>
            </a:endParaRPr>
          </a:p>
        </p:txBody>
      </p:sp>
      <p:sp>
        <p:nvSpPr>
          <p:cNvPr id="54" name="object 5"/>
          <p:cNvSpPr txBox="1"/>
          <p:nvPr/>
        </p:nvSpPr>
        <p:spPr>
          <a:xfrm>
            <a:off x="550258" y="11196346"/>
            <a:ext cx="15527942" cy="4221374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645" marR="23645">
              <a:lnSpc>
                <a:spcPct val="100499"/>
              </a:lnSpc>
            </a:pPr>
            <a:r>
              <a:rPr lang="en-US" sz="4500" b="1" u="sng" dirty="0" smtClean="0">
                <a:latin typeface="Arial"/>
                <a:cs typeface="Arial"/>
              </a:rPr>
              <a:t>Methods</a:t>
            </a:r>
          </a:p>
          <a:p>
            <a:pPr marL="638411" marR="23645" indent="-638411">
              <a:lnSpc>
                <a:spcPct val="100499"/>
              </a:lnSpc>
              <a:buFont typeface="Wingdings" pitchFamily="2" charset="2"/>
              <a:buChar char="§"/>
            </a:pPr>
            <a:r>
              <a:rPr lang="en-US" sz="4500" dirty="0" smtClean="0">
                <a:latin typeface="Arial"/>
                <a:cs typeface="Arial"/>
              </a:rPr>
              <a:t>TDR (n=26) and single-level fusion (n=62) cohorts.</a:t>
            </a:r>
          </a:p>
          <a:p>
            <a:pPr marL="638411" marR="23645" indent="-638411">
              <a:lnSpc>
                <a:spcPct val="100499"/>
              </a:lnSpc>
              <a:buFont typeface="Wingdings" pitchFamily="2" charset="2"/>
              <a:buChar char="§"/>
            </a:pPr>
            <a:r>
              <a:rPr lang="en-US" sz="4500" dirty="0" smtClean="0">
                <a:latin typeface="Arial"/>
                <a:cs typeface="Arial"/>
              </a:rPr>
              <a:t>TDR hybrids (n= 21) and 2-level A/P fusion (n=50) cohorts.</a:t>
            </a:r>
          </a:p>
          <a:p>
            <a:pPr marL="638411" marR="23645" indent="-638411">
              <a:lnSpc>
                <a:spcPct val="100499"/>
              </a:lnSpc>
              <a:buFont typeface="Wingdings" pitchFamily="2" charset="2"/>
              <a:buChar char="§"/>
            </a:pPr>
            <a:r>
              <a:rPr lang="en-US" sz="4500" dirty="0" smtClean="0">
                <a:latin typeface="Arial"/>
                <a:cs typeface="Arial"/>
              </a:rPr>
              <a:t>Prospective outcomes, 2-4 year follow-up.</a:t>
            </a:r>
          </a:p>
          <a:p>
            <a:pPr marL="638411" marR="23645" indent="-638411">
              <a:lnSpc>
                <a:spcPct val="100499"/>
              </a:lnSpc>
              <a:buFont typeface="Wingdings" pitchFamily="2" charset="2"/>
              <a:buChar char="§"/>
            </a:pPr>
            <a:r>
              <a:rPr lang="en-US" sz="4500" dirty="0" smtClean="0">
                <a:latin typeface="Arial"/>
                <a:cs typeface="Arial"/>
              </a:rPr>
              <a:t>Hospitalization (LOS, EBL, implant costs).</a:t>
            </a:r>
          </a:p>
          <a:p>
            <a:pPr marL="638411" marR="23645" indent="-638411">
              <a:lnSpc>
                <a:spcPct val="100499"/>
              </a:lnSpc>
              <a:buFont typeface="Wingdings" pitchFamily="2" charset="2"/>
              <a:buChar char="§"/>
            </a:pPr>
            <a:r>
              <a:rPr lang="en-US" sz="4500" dirty="0" smtClean="0">
                <a:latin typeface="Arial"/>
                <a:cs typeface="Arial"/>
              </a:rPr>
              <a:t>Revisions, secondary operations.</a:t>
            </a:r>
          </a:p>
          <a:p>
            <a:pPr marL="638411" marR="23645" indent="-638411">
              <a:lnSpc>
                <a:spcPct val="100499"/>
              </a:lnSpc>
              <a:buFont typeface="Wingdings" pitchFamily="2" charset="2"/>
              <a:buChar char="§"/>
            </a:pPr>
            <a:endParaRPr sz="4100" dirty="0">
              <a:latin typeface="Arial"/>
              <a:cs typeface="Arial"/>
            </a:endParaRPr>
          </a:p>
        </p:txBody>
      </p:sp>
      <p:sp>
        <p:nvSpPr>
          <p:cNvPr id="55" name="object 5"/>
          <p:cNvSpPr txBox="1"/>
          <p:nvPr/>
        </p:nvSpPr>
        <p:spPr>
          <a:xfrm>
            <a:off x="550258" y="15563285"/>
            <a:ext cx="14856977" cy="14556462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645" marR="23645">
              <a:lnSpc>
                <a:spcPct val="100499"/>
              </a:lnSpc>
            </a:pPr>
            <a:r>
              <a:rPr lang="en-US" sz="4500" b="1" u="sng" dirty="0" smtClean="0">
                <a:latin typeface="Arial"/>
                <a:cs typeface="Arial"/>
              </a:rPr>
              <a:t>Results</a:t>
            </a:r>
          </a:p>
          <a:p>
            <a:pPr marL="638411" marR="23645" indent="-638411">
              <a:lnSpc>
                <a:spcPct val="100499"/>
              </a:lnSpc>
              <a:buFont typeface="Wingdings" pitchFamily="2" charset="2"/>
              <a:buChar char="§"/>
            </a:pPr>
            <a:r>
              <a:rPr lang="en-US" sz="4500" dirty="0" smtClean="0">
                <a:latin typeface="Arial"/>
                <a:cs typeface="Arial"/>
              </a:rPr>
              <a:t>Both TDR and spinal fusion groups had significantly improved outcomes at all follow-up periods for both single and multilevel cases.</a:t>
            </a:r>
          </a:p>
          <a:p>
            <a:pPr marL="638411" marR="23645" indent="-638411">
              <a:lnSpc>
                <a:spcPct val="100499"/>
              </a:lnSpc>
              <a:buFont typeface="Wingdings" pitchFamily="2" charset="2"/>
              <a:buChar char="§"/>
            </a:pPr>
            <a:r>
              <a:rPr lang="en-US" sz="4500" dirty="0" smtClean="0">
                <a:latin typeface="Arial"/>
                <a:cs typeface="Arial"/>
              </a:rPr>
              <a:t>There was no significant difference in outcomes between single level and multilevel cases within both the fusion and TDR groups.</a:t>
            </a:r>
          </a:p>
          <a:p>
            <a:pPr marL="638411" marR="23645" indent="-638411">
              <a:lnSpc>
                <a:spcPct val="100499"/>
              </a:lnSpc>
              <a:buFont typeface="Wingdings" pitchFamily="2" charset="2"/>
              <a:buChar char="§"/>
            </a:pPr>
            <a:r>
              <a:rPr lang="en-US" sz="4500" dirty="0" smtClean="0">
                <a:latin typeface="Arial"/>
                <a:cs typeface="Arial"/>
              </a:rPr>
              <a:t>Single level cases, the TDR group had significantly greater ODI improvement relative to the fusion group at all follow-up periods.</a:t>
            </a:r>
          </a:p>
          <a:p>
            <a:pPr marL="638411" marR="23645" indent="-638411">
              <a:lnSpc>
                <a:spcPct val="100499"/>
              </a:lnSpc>
              <a:buFont typeface="Wingdings" pitchFamily="2" charset="2"/>
              <a:buChar char="§"/>
            </a:pPr>
            <a:r>
              <a:rPr lang="en-US" sz="4500" dirty="0" smtClean="0">
                <a:latin typeface="Arial"/>
                <a:cs typeface="Arial"/>
              </a:rPr>
              <a:t>Single level TDR had trend for greater VAS improvement at 1-2 yr and 2-4 yr follow-up periods.</a:t>
            </a:r>
          </a:p>
          <a:p>
            <a:pPr marL="638411" marR="23645" indent="-638411">
              <a:lnSpc>
                <a:spcPct val="100499"/>
              </a:lnSpc>
              <a:buFont typeface="Wingdings" pitchFamily="2" charset="2"/>
              <a:buChar char="§"/>
            </a:pPr>
            <a:r>
              <a:rPr lang="en-US" sz="4500" dirty="0" smtClean="0">
                <a:latin typeface="Arial"/>
                <a:cs typeface="Arial"/>
              </a:rPr>
              <a:t>For multi-level cases, the improvement of hybrid was not significantly greater than for fusion at all follow-up periods.</a:t>
            </a:r>
          </a:p>
          <a:p>
            <a:pPr marL="638411" marR="23645" indent="-638411">
              <a:lnSpc>
                <a:spcPct val="100499"/>
              </a:lnSpc>
              <a:buFont typeface="Wingdings" pitchFamily="2" charset="2"/>
              <a:buChar char="§"/>
            </a:pPr>
            <a:r>
              <a:rPr lang="en-US" sz="4500" dirty="0" smtClean="0">
                <a:latin typeface="Arial"/>
                <a:cs typeface="Arial"/>
              </a:rPr>
              <a:t>Implant costs were less for single level total disc replacement compared to spinal fusion but equivalent or greater for hybrid constructs compared to multilevel fusion constructs.</a:t>
            </a:r>
          </a:p>
          <a:p>
            <a:pPr marL="638411" marR="23645" indent="-638411">
              <a:lnSpc>
                <a:spcPct val="100499"/>
              </a:lnSpc>
              <a:buFont typeface="Wingdings" pitchFamily="2" charset="2"/>
              <a:buChar char="§"/>
            </a:pPr>
            <a:r>
              <a:rPr lang="en-US" sz="4500" dirty="0" smtClean="0">
                <a:latin typeface="Arial"/>
                <a:cs typeface="Arial"/>
              </a:rPr>
              <a:t>Range of motion was maintained in the total disc replacement groups.</a:t>
            </a:r>
          </a:p>
          <a:p>
            <a:pPr marL="638411" marR="23645" indent="-638411">
              <a:lnSpc>
                <a:spcPct val="100499"/>
              </a:lnSpc>
              <a:buFont typeface="Wingdings" pitchFamily="2" charset="2"/>
              <a:buChar char="§"/>
            </a:pPr>
            <a:r>
              <a:rPr lang="en-US" sz="4500" dirty="0" smtClean="0">
                <a:latin typeface="Arial"/>
                <a:cs typeface="Arial"/>
              </a:rPr>
              <a:t>Secondary surgeries were greater for the fusion groups (instrumentation removal and adjacent segment condition</a:t>
            </a:r>
            <a:r>
              <a:rPr lang="en-US" sz="4100" dirty="0" smtClean="0">
                <a:latin typeface="Arial"/>
                <a:cs typeface="Arial"/>
              </a:rPr>
              <a:t>s).</a:t>
            </a:r>
          </a:p>
          <a:p>
            <a:pPr marL="638411" marR="23645" indent="-638411">
              <a:lnSpc>
                <a:spcPct val="100499"/>
              </a:lnSpc>
              <a:buFont typeface="Wingdings" pitchFamily="2" charset="2"/>
              <a:buChar char="§"/>
            </a:pPr>
            <a:endParaRPr lang="en-US" sz="4100" dirty="0" smtClean="0">
              <a:latin typeface="Arial"/>
              <a:cs typeface="Arial"/>
            </a:endParaRPr>
          </a:p>
          <a:p>
            <a:pPr marL="638411" marR="23645" indent="-638411">
              <a:lnSpc>
                <a:spcPct val="100499"/>
              </a:lnSpc>
              <a:buFont typeface="Wingdings" pitchFamily="2" charset="2"/>
              <a:buChar char="§"/>
            </a:pPr>
            <a:endParaRPr sz="4100" dirty="0">
              <a:latin typeface="Arial"/>
              <a:cs typeface="Arial"/>
            </a:endParaRPr>
          </a:p>
        </p:txBody>
      </p:sp>
      <p:sp>
        <p:nvSpPr>
          <p:cNvPr id="56" name="object 5"/>
          <p:cNvSpPr txBox="1"/>
          <p:nvPr/>
        </p:nvSpPr>
        <p:spPr>
          <a:xfrm>
            <a:off x="550259" y="31866522"/>
            <a:ext cx="15132106" cy="480363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23645" marR="23645">
              <a:lnSpc>
                <a:spcPct val="100499"/>
              </a:lnSpc>
            </a:pPr>
            <a:r>
              <a:rPr lang="en-US" sz="4500" b="1" u="sng" dirty="0" smtClean="0">
                <a:latin typeface="Arial"/>
                <a:cs typeface="Arial"/>
              </a:rPr>
              <a:t>Discussion</a:t>
            </a:r>
          </a:p>
          <a:p>
            <a:pPr marL="638411" marR="23645" indent="-638411">
              <a:lnSpc>
                <a:spcPct val="100499"/>
              </a:lnSpc>
              <a:buFont typeface="Wingdings" pitchFamily="2" charset="2"/>
              <a:buChar char="§"/>
            </a:pPr>
            <a:r>
              <a:rPr lang="en-US" sz="4500" dirty="0" smtClean="0">
                <a:latin typeface="Arial"/>
                <a:cs typeface="Arial"/>
              </a:rPr>
              <a:t>Outcomes	of current 1-level study similar to IDE studies and favor TDR.</a:t>
            </a:r>
          </a:p>
          <a:p>
            <a:pPr marL="638411" marR="23645" indent="-638411">
              <a:lnSpc>
                <a:spcPct val="100499"/>
              </a:lnSpc>
              <a:buFont typeface="Wingdings" pitchFamily="2" charset="2"/>
              <a:buChar char="§"/>
            </a:pPr>
            <a:r>
              <a:rPr lang="en-US" sz="4500" dirty="0" smtClean="0">
                <a:latin typeface="Arial"/>
                <a:cs typeface="Arial"/>
              </a:rPr>
              <a:t>Current TDR (&amp; hybrid reconstructions) outcomes equivalent to or trend for better than fusion for properly selected patients.</a:t>
            </a:r>
          </a:p>
          <a:p>
            <a:pPr marL="638411" marR="23645" indent="-638411">
              <a:lnSpc>
                <a:spcPct val="100499"/>
              </a:lnSpc>
              <a:buFont typeface="Wingdings" pitchFamily="2" charset="2"/>
              <a:buChar char="§"/>
            </a:pPr>
            <a:r>
              <a:rPr lang="en-US" sz="4500" dirty="0" smtClean="0">
                <a:latin typeface="Arial"/>
                <a:cs typeface="Arial"/>
              </a:rPr>
              <a:t>TDR: Lower short-term reoperation rates and shorter return to work.</a:t>
            </a:r>
            <a:endParaRPr sz="4500" dirty="0">
              <a:latin typeface="Arial"/>
              <a:cs typeface="Arial"/>
            </a:endParaRPr>
          </a:p>
        </p:txBody>
      </p:sp>
      <p:pic>
        <p:nvPicPr>
          <p:cNvPr id="1025" name="Chart 1" descr="image001"/>
          <p:cNvPicPr>
            <a:picLocks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3248418" y="17601189"/>
            <a:ext cx="7015795" cy="480363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15819928" y="15504678"/>
            <a:ext cx="8945071" cy="695125"/>
          </a:xfrm>
          <a:prstGeom prst="rect">
            <a:avLst/>
          </a:prstGeom>
          <a:noFill/>
        </p:spPr>
        <p:txBody>
          <a:bodyPr wrap="square" lIns="170243" tIns="85121" rIns="170243" bIns="85121" rtlCol="0">
            <a:spAutoFit/>
          </a:bodyPr>
          <a:lstStyle/>
          <a:p>
            <a:r>
              <a:rPr lang="en-US" dirty="0" smtClean="0"/>
              <a:t>*Most were instrumentation removal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5771867" y="34099571"/>
            <a:ext cx="550258" cy="705534"/>
          </a:xfrm>
          <a:prstGeom prst="rect">
            <a:avLst/>
          </a:prstGeom>
          <a:noFill/>
        </p:spPr>
        <p:txBody>
          <a:bodyPr wrap="square" lIns="170243" tIns="85121" rIns="170243" bIns="85121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6979858" y="34436636"/>
            <a:ext cx="550258" cy="705534"/>
          </a:xfrm>
          <a:prstGeom prst="rect">
            <a:avLst/>
          </a:prstGeom>
          <a:noFill/>
        </p:spPr>
        <p:txBody>
          <a:bodyPr wrap="square" lIns="170243" tIns="85121" rIns="170243" bIns="85121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8174951" y="34391153"/>
            <a:ext cx="550258" cy="705534"/>
          </a:xfrm>
          <a:prstGeom prst="rect">
            <a:avLst/>
          </a:prstGeom>
          <a:noFill/>
        </p:spPr>
        <p:txBody>
          <a:bodyPr wrap="square" lIns="170243" tIns="85121" rIns="170243" bIns="85121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pic>
        <p:nvPicPr>
          <p:cNvPr id="1026" name="Picture 2" descr="Z:\Marketing\Logo\2015 Logo\For Documents\MSBI Word document logo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3542" y="0"/>
            <a:ext cx="5052548" cy="4318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253</TotalTime>
  <Words>443</Words>
  <Application>Microsoft Office PowerPoint</Application>
  <PresentationFormat>Custom</PresentationFormat>
  <Paragraphs>83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finite element assessment of the effect of different fracture patterns on the stresses in a short trochantric nail.   1Curtis M. Goreham-Voss and 1,2Joan E. Bechtold Excelen Center for Bone and Joint Research University of Minnesota, Dept. of Orthopaedic Surgery</dc:title>
  <dc:creator>Curtis</dc:creator>
  <cp:lastModifiedBy>Linda Larson</cp:lastModifiedBy>
  <cp:revision>19</cp:revision>
  <cp:lastPrinted>2017-11-24T21:12:14Z</cp:lastPrinted>
  <dcterms:created xsi:type="dcterms:W3CDTF">2014-01-17T10:59:29Z</dcterms:created>
  <dcterms:modified xsi:type="dcterms:W3CDTF">2017-11-24T21:44:33Z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2013-05-09T00:00:00Z</vt:filetime>
  </property>
  <property fmtid="{D5CDD505-2E9C-101B-9397-08002B2CF9AE}" pid="3" name="LastSaved">
    <vt:filetime>2014-01-17T00:00:00Z</vt:filetime>
  </property>
</Properties>
</file>