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372" r:id="rId3"/>
    <p:sldId id="371" r:id="rId4"/>
    <p:sldId id="369" r:id="rId5"/>
    <p:sldId id="375" r:id="rId6"/>
    <p:sldId id="374" r:id="rId7"/>
    <p:sldId id="376" r:id="rId8"/>
    <p:sldId id="379" r:id="rId9"/>
    <p:sldId id="348" r:id="rId10"/>
    <p:sldId id="367" r:id="rId11"/>
    <p:sldId id="275" r:id="rId12"/>
    <p:sldId id="373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00"/>
    <a:srgbClr val="AD1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8" autoAdjust="0"/>
    <p:restoredTop sz="94660"/>
  </p:normalViewPr>
  <p:slideViewPr>
    <p:cSldViewPr>
      <p:cViewPr>
        <p:scale>
          <a:sx n="119" d="100"/>
          <a:sy n="119" d="100"/>
        </p:scale>
        <p:origin x="-69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11C71D-8337-47DC-9629-4284CED7D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6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ECF4D2-4FD8-446C-B4BC-1016608FB2B6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FFD7A9-7725-47A0-AC2D-23378F72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88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63223-0EF4-4CDE-B70C-C7D55A2DFE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7DEB-5017-482C-907C-A0C740D0D8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6F40A-AFC0-40E5-8AA6-CA01E3609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3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9CCC0-89A1-461E-A119-6EC75D7ADD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7BB31-1319-4787-8621-1D4E04AD0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0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8477F-159E-4866-B54E-7A6B9ACC4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BFB06-7A97-4B82-8B5C-A44FD0781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525D0-AA38-49EC-B47E-40C519347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963C2-3221-40E2-99DC-79E8220C6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1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333D4-D9CA-4847-BD1B-BB02016C79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8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02BD4-2A6B-464E-AD8D-0A95F9E8DD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8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DFBBDC-3F4D-4F19-ADB8-FC191A6C00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0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 smtClean="0">
                <a:solidFill>
                  <a:schemeClr val="tx1"/>
                </a:solidFill>
              </a:rPr>
              <a:t>Glenn R. </a:t>
            </a:r>
            <a:r>
              <a:rPr lang="en-US" sz="4000" smtClean="0">
                <a:solidFill>
                  <a:schemeClr val="tx1"/>
                </a:solidFill>
              </a:rPr>
              <a:t>Buttermann, MD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/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/>
            </a:r>
            <a:br>
              <a:rPr lang="en-US" sz="4000" smtClean="0">
                <a:solidFill>
                  <a:schemeClr val="tx1"/>
                </a:solidFill>
              </a:rPr>
            </a:br>
            <a:endParaRPr lang="en-US" sz="32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2133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XLIF vs ALIF Combined with PSF Results in a </a:t>
            </a:r>
          </a:p>
          <a:p>
            <a:pPr algn="ctr" eaLnBrk="1" hangingPunct="1">
              <a:buFontTx/>
              <a:buNone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Practice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746540-450D-47CE-BA72-D94135A75689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2000"/>
            <a:ext cx="3048000" cy="130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Drawing &amp; ODI Outcomes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C35E4-EDD4-4F22-B324-D79A7B9DF72E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4585393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59140"/>
            <a:ext cx="4579484" cy="282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Results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3666"/>
            <a:ext cx="8229600" cy="49831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Most common indication for XLIF was adjacent level degenerative condition s/p prior lumbar fusion (29 of 41 patients).</a:t>
            </a:r>
          </a:p>
          <a:p>
            <a:pPr eaLnBrk="1" hangingPunct="1"/>
            <a:r>
              <a:rPr lang="en-US" sz="2400" dirty="0" smtClean="0"/>
              <a:t>Both XLIF/PSF and ASF/PSF groups had significantly improved outcomes at all follow-up periods. </a:t>
            </a:r>
          </a:p>
          <a:p>
            <a:pPr eaLnBrk="1" hangingPunct="1"/>
            <a:r>
              <a:rPr lang="en-US" sz="2400" dirty="0" smtClean="0"/>
              <a:t>There was no significant difference in outcomes between </a:t>
            </a:r>
            <a:r>
              <a:rPr lang="en-US" sz="2400" dirty="0"/>
              <a:t>XLIF/PSF and ASF/PSF </a:t>
            </a:r>
            <a:r>
              <a:rPr lang="en-US" sz="2400" dirty="0" smtClean="0"/>
              <a:t>groups, however demographics differ between cohorts.  </a:t>
            </a:r>
          </a:p>
          <a:p>
            <a:pPr eaLnBrk="1" hangingPunct="1"/>
            <a:r>
              <a:rPr lang="en-US" sz="2400" dirty="0" smtClean="0"/>
              <a:t>Patients </a:t>
            </a:r>
            <a:r>
              <a:rPr lang="en-US" sz="2400" dirty="0"/>
              <a:t>in both XLIF and AP fusion groups who had interbody device subsidence were found to have osteoporosis. </a:t>
            </a:r>
          </a:p>
          <a:p>
            <a:pPr eaLnBrk="1" hangingPunct="1"/>
            <a:r>
              <a:rPr lang="en-US" sz="2400" dirty="0"/>
              <a:t>Transient neurological deficits were most common at L4-5 in the XLIF </a:t>
            </a:r>
            <a:r>
              <a:rPr lang="en-US" sz="2400" dirty="0" smtClean="0"/>
              <a:t>cohort.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C37DC5-4EB5-4ABE-B88B-3E4A99A98D4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462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outcomes of XLIF combined with </a:t>
            </a:r>
            <a:r>
              <a:rPr lang="en-US" sz="2800" dirty="0" smtClean="0"/>
              <a:t>PSF were statistically </a:t>
            </a:r>
            <a:r>
              <a:rPr lang="en-US" sz="2800" dirty="0"/>
              <a:t>similar to </a:t>
            </a:r>
            <a:r>
              <a:rPr lang="en-US" sz="2800" dirty="0" smtClean="0"/>
              <a:t>ASF/PSF outcomes </a:t>
            </a:r>
            <a:r>
              <a:rPr lang="en-US" sz="2800" dirty="0"/>
              <a:t>in patients undergoing primary fusion.  </a:t>
            </a:r>
            <a:endParaRPr lang="en-US" sz="2800" dirty="0" smtClean="0"/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XLIF approach </a:t>
            </a:r>
            <a:r>
              <a:rPr lang="en-US" sz="2800" dirty="0" smtClean="0"/>
              <a:t>avoids                        </a:t>
            </a:r>
            <a:r>
              <a:rPr lang="en-US" sz="2800" dirty="0"/>
              <a:t>potential complications related to </a:t>
            </a:r>
            <a:r>
              <a:rPr lang="en-US" sz="2800" dirty="0" smtClean="0"/>
              <a:t>               revision ASF </a:t>
            </a:r>
            <a:r>
              <a:rPr lang="en-US" sz="2800" dirty="0"/>
              <a:t>approach in </a:t>
            </a:r>
            <a:r>
              <a:rPr lang="en-US" sz="2800" dirty="0" smtClean="0"/>
              <a:t>patients                  who </a:t>
            </a:r>
            <a:r>
              <a:rPr lang="en-US" sz="2800" dirty="0"/>
              <a:t>have adjacent level </a:t>
            </a:r>
            <a:r>
              <a:rPr lang="en-US" sz="2800" dirty="0" smtClean="0"/>
              <a:t>conditions                   </a:t>
            </a:r>
            <a:r>
              <a:rPr lang="en-US" sz="2800" dirty="0"/>
              <a:t>yet obtains similar clinical success.  </a:t>
            </a:r>
            <a:endParaRPr lang="en-US" sz="2800" dirty="0" smtClean="0"/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Patients </a:t>
            </a:r>
            <a:r>
              <a:rPr lang="en-US" sz="2800" dirty="0"/>
              <a:t>with osteoporosis </a:t>
            </a:r>
            <a:r>
              <a:rPr lang="en-US" sz="2800" dirty="0" smtClean="0"/>
              <a:t>require               </a:t>
            </a:r>
            <a:r>
              <a:rPr lang="en-US" sz="2800" dirty="0"/>
              <a:t>additional individualized </a:t>
            </a:r>
            <a:r>
              <a:rPr lang="en-US" sz="2800" dirty="0" smtClean="0"/>
              <a:t>treatment: 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9CCC0-89A1-461E-A119-6EC75D7ADD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7830" r="14676" b="18526"/>
          <a:stretch/>
        </p:blipFill>
        <p:spPr>
          <a:xfrm rot="5400000">
            <a:off x="6167816" y="3448624"/>
            <a:ext cx="3121025" cy="2167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6092826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Subsidence in osteoporotic pt.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24600" y="4953000"/>
            <a:ext cx="1524000" cy="113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4906963"/>
          </a:xfrm>
        </p:spPr>
        <p:txBody>
          <a:bodyPr/>
          <a:lstStyle/>
          <a:p>
            <a:r>
              <a:rPr lang="en-US" sz="2400" dirty="0"/>
              <a:t>XLIF combined with posterior spinal fusion has increased in popularity for patients with advanced degenerative spinal conditions as well as selective deformity conditions.  </a:t>
            </a:r>
            <a:endParaRPr lang="en-US" sz="2400" dirty="0" smtClean="0"/>
          </a:p>
          <a:p>
            <a:r>
              <a:rPr lang="en-US" sz="2400" dirty="0" smtClean="0"/>
              <a:t>Prior </a:t>
            </a:r>
            <a:r>
              <a:rPr lang="en-US" sz="2400" dirty="0"/>
              <a:t>studies have predominantly been from academic institutions or by authors who had a financial relationship to a manufacturer with the potential for bias in </a:t>
            </a:r>
            <a:r>
              <a:rPr lang="en-US" sz="2400" dirty="0" smtClean="0"/>
              <a:t>reported outcomes.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purpose of this study was to assess outcomes of an XLIF </a:t>
            </a:r>
            <a:r>
              <a:rPr lang="en-US" sz="2000" dirty="0"/>
              <a:t>cohort </a:t>
            </a:r>
            <a:r>
              <a:rPr lang="en-US" sz="2400" dirty="0"/>
              <a:t>and compare to a previous prospective cohort of traditional 2-level anterior/posterior spinal fusion patients treated for advanced degenerative disc disease. 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D547C6-61A5-4CEC-B3D7-BF3C886B297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Present Study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34290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Indications for </a:t>
            </a:r>
            <a:r>
              <a:rPr lang="en-US" sz="2800" dirty="0" smtClean="0"/>
              <a:t>XLIF patient (n=41) were </a:t>
            </a:r>
            <a:r>
              <a:rPr lang="en-US" sz="2800" dirty="0"/>
              <a:t>primary surgical fusion for lumbar DDD, adjacent segment degenerative condition, or as part of a hybrid procedure for spinal deformity. </a:t>
            </a:r>
            <a:endParaRPr lang="en-US" sz="2800" dirty="0" smtClean="0"/>
          </a:p>
          <a:p>
            <a:r>
              <a:rPr lang="en-US" sz="2800" dirty="0" smtClean="0"/>
              <a:t>Prospective study: Visual </a:t>
            </a:r>
            <a:r>
              <a:rPr lang="en-US" sz="2800" dirty="0"/>
              <a:t>Analog Scale for back pain and leg pain, pain drawing, </a:t>
            </a:r>
            <a:r>
              <a:rPr lang="en-US" sz="2800" dirty="0" smtClean="0"/>
              <a:t>ODI.  </a:t>
            </a:r>
          </a:p>
          <a:p>
            <a:r>
              <a:rPr lang="en-US" sz="2800" dirty="0" smtClean="0"/>
              <a:t>Follow-up </a:t>
            </a:r>
            <a:r>
              <a:rPr lang="en-US" sz="2800" dirty="0"/>
              <a:t>periods were at six-month to one year </a:t>
            </a:r>
            <a:r>
              <a:rPr lang="en-US" sz="2800" dirty="0" smtClean="0"/>
              <a:t>intervals with </a:t>
            </a:r>
            <a:r>
              <a:rPr lang="en-US" sz="2800" dirty="0"/>
              <a:t>minimum two-year </a:t>
            </a:r>
            <a:r>
              <a:rPr lang="en-US" sz="2800" dirty="0" smtClean="0"/>
              <a:t>follow-up</a:t>
            </a:r>
            <a:r>
              <a:rPr lang="en-US" sz="2800" dirty="0"/>
              <a:t>.   </a:t>
            </a:r>
            <a:endParaRPr lang="en-US" sz="2800" dirty="0" smtClean="0"/>
          </a:p>
          <a:p>
            <a:r>
              <a:rPr lang="en-US" sz="2800" dirty="0" smtClean="0"/>
              <a:t>Comparative </a:t>
            </a:r>
            <a:r>
              <a:rPr lang="en-US" sz="2800" dirty="0"/>
              <a:t>anterior/posterior spinal fusion </a:t>
            </a:r>
            <a:r>
              <a:rPr lang="en-US" sz="2800" dirty="0" smtClean="0"/>
              <a:t>cohort (n=50</a:t>
            </a:r>
            <a:r>
              <a:rPr lang="en-US" sz="2800" dirty="0"/>
              <a:t>) had similar prospective outcomes evaluation. 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111698-6D12-43D0-AEFC-0B81E5577BC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XLIF/PSF vs ASF/PSF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AE978-4B25-48D3-A78B-B83ADB0D2996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303476"/>
            <a:ext cx="8686799" cy="1982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Major XLIF </a:t>
            </a:r>
            <a:r>
              <a:rPr lang="en-US" dirty="0" err="1"/>
              <a:t>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Primary Degenerative condition</a:t>
            </a:r>
          </a:p>
          <a:p>
            <a:pPr marL="457200" lvl="1" indent="0">
              <a:buNone/>
            </a:pPr>
            <a:r>
              <a:rPr lang="en-US" dirty="0" smtClean="0"/>
              <a:t>Example: L45 post-</a:t>
            </a:r>
            <a:r>
              <a:rPr lang="en-US" dirty="0" err="1" smtClean="0"/>
              <a:t>lami</a:t>
            </a:r>
            <a:r>
              <a:rPr lang="en-US" dirty="0" smtClean="0"/>
              <a:t> DDD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Preop</a:t>
            </a:r>
            <a:r>
              <a:rPr lang="en-US" dirty="0" smtClean="0"/>
              <a:t>				Postop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9CCC0-89A1-461E-A119-6EC75D7ADD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9" b="13823"/>
          <a:stretch/>
        </p:blipFill>
        <p:spPr>
          <a:xfrm rot="5400000">
            <a:off x="1514552" y="3550740"/>
            <a:ext cx="3401331" cy="198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7708" y="3287788"/>
            <a:ext cx="3359407" cy="2513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" b="13681"/>
          <a:stretch/>
        </p:blipFill>
        <p:spPr>
          <a:xfrm rot="5400000">
            <a:off x="6292115" y="3527062"/>
            <a:ext cx="3359408" cy="2035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3580" y="3278544"/>
            <a:ext cx="3393883" cy="25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XLIF </a:t>
            </a:r>
            <a:r>
              <a:rPr lang="en-US" dirty="0" err="1" smtClean="0"/>
              <a:t>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Adjacent segment degenerative condition</a:t>
            </a:r>
          </a:p>
          <a:p>
            <a:pPr marL="457200" lvl="1" indent="0">
              <a:buNone/>
            </a:pPr>
            <a:r>
              <a:rPr lang="en-US" dirty="0" smtClean="0"/>
              <a:t>Example: L23 </a:t>
            </a:r>
            <a:r>
              <a:rPr lang="en-US" dirty="0" err="1" smtClean="0"/>
              <a:t>Adj</a:t>
            </a:r>
            <a:r>
              <a:rPr lang="en-US" dirty="0" smtClean="0"/>
              <a:t> DDD/stenosis/</a:t>
            </a:r>
            <a:r>
              <a:rPr lang="en-US" dirty="0" err="1" smtClean="0"/>
              <a:t>retrolisthesis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err="1" smtClean="0"/>
              <a:t>Preop</a:t>
            </a:r>
            <a:r>
              <a:rPr lang="en-US" dirty="0" smtClean="0"/>
              <a:t>					Postop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9CCC0-89A1-461E-A119-6EC75D7ADD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t="5882" r="7137"/>
          <a:stretch/>
        </p:blipFill>
        <p:spPr>
          <a:xfrm>
            <a:off x="6481582" y="2576273"/>
            <a:ext cx="2543269" cy="3391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r="26184" b="22209"/>
          <a:stretch/>
        </p:blipFill>
        <p:spPr>
          <a:xfrm>
            <a:off x="3459205" y="2606753"/>
            <a:ext cx="2941595" cy="3360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58" y="3013455"/>
            <a:ext cx="3352089" cy="25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1749"/>
          </a:xfrm>
        </p:spPr>
        <p:txBody>
          <a:bodyPr/>
          <a:lstStyle/>
          <a:p>
            <a:r>
              <a:rPr lang="en-US" dirty="0"/>
              <a:t>Major XLIF </a:t>
            </a:r>
            <a:r>
              <a:rPr lang="en-US" dirty="0" err="1" smtClean="0"/>
              <a:t>Dx</a:t>
            </a:r>
            <a:r>
              <a:rPr lang="en-US" dirty="0" smtClean="0"/>
              <a:t>: Adult Deformity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6387"/>
            <a:ext cx="8839200" cy="501977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Example: AIS lumbar motion segment sparing method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9CCC0-89A1-461E-A119-6EC75D7ADD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8" r="26273"/>
          <a:stretch/>
        </p:blipFill>
        <p:spPr>
          <a:xfrm>
            <a:off x="7467600" y="1630680"/>
            <a:ext cx="1419736" cy="4932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2041" r="25589"/>
          <a:stretch/>
        </p:blipFill>
        <p:spPr>
          <a:xfrm flipH="1">
            <a:off x="5321292" y="1630679"/>
            <a:ext cx="1955808" cy="4940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08" y="1653540"/>
            <a:ext cx="2036294" cy="4918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3540"/>
            <a:ext cx="2030529" cy="49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XLIF </a:t>
            </a:r>
            <a:r>
              <a:rPr lang="en-US" dirty="0" err="1"/>
              <a:t>Dx</a:t>
            </a:r>
            <a:r>
              <a:rPr lang="en-US" dirty="0"/>
              <a:t>: Adult Deformity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Degenerative scoliosis, spondylolisthesis &amp; stenosis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525D0-AA38-49EC-B47E-40C5193475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6926" b="19201"/>
          <a:stretch/>
        </p:blipFill>
        <p:spPr>
          <a:xfrm rot="5400000">
            <a:off x="6260554" y="3402395"/>
            <a:ext cx="3426683" cy="2020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4690" y="3108865"/>
            <a:ext cx="3451789" cy="2582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 b="8349"/>
          <a:stretch/>
        </p:blipFill>
        <p:spPr>
          <a:xfrm rot="5400000">
            <a:off x="1599871" y="3336387"/>
            <a:ext cx="3453540" cy="2126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1969" b="13658"/>
          <a:stretch/>
        </p:blipFill>
        <p:spPr>
          <a:xfrm rot="5400000">
            <a:off x="4125381" y="3244413"/>
            <a:ext cx="3426684" cy="23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&amp; Leg Pain Outcomes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1371600"/>
          </a:xfrm>
        </p:spPr>
        <p:txBody>
          <a:bodyPr/>
          <a:lstStyle/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BB344-61CE-4AFC-AF60-92893E8166E5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98" y="1219201"/>
            <a:ext cx="4648602" cy="2988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65674"/>
            <a:ext cx="4620066" cy="2979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2955</TotalTime>
  <Words>396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 Glenn R. Buttermann, MD   </vt:lpstr>
      <vt:lpstr>Introduction</vt:lpstr>
      <vt:lpstr>Present Study</vt:lpstr>
      <vt:lpstr>XLIF/PSF vs ASF/PSF</vt:lpstr>
      <vt:lpstr>Major XLIF Dx</vt:lpstr>
      <vt:lpstr>Major XLIF Dx</vt:lpstr>
      <vt:lpstr>Major XLIF Dx: Adult Deformity</vt:lpstr>
      <vt:lpstr>Major XLIF Dx: Adult Deformity</vt:lpstr>
      <vt:lpstr>Low Back &amp; Leg Pain Outcomes</vt:lpstr>
      <vt:lpstr>Pain Drawing &amp; ODI Outcomes</vt:lpstr>
      <vt:lpstr>Results</vt:lpstr>
      <vt:lpstr>Discussion</vt:lpstr>
    </vt:vector>
  </TitlesOfParts>
  <Company>Midwest Spine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HealthEast  Orthopaedic Spine  Seminar  Glenn R. Buttermannm MD   Midwest Spine Institute September 26, 2003</dc:title>
  <dc:creator>Preferred Customer</dc:creator>
  <cp:lastModifiedBy>Shari Ohland</cp:lastModifiedBy>
  <cp:revision>285</cp:revision>
  <dcterms:created xsi:type="dcterms:W3CDTF">2003-09-23T00:10:39Z</dcterms:created>
  <dcterms:modified xsi:type="dcterms:W3CDTF">2014-02-06T12:54:16Z</dcterms:modified>
</cp:coreProperties>
</file>